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4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4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Title Slide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50241" y="2272880"/>
            <a:ext cx="11704321" cy="3253631"/>
          </a:xfrm>
          <a:prstGeom prst="rect">
            <a:avLst/>
          </a:prstGeom>
        </p:spPr>
        <p:txBody>
          <a:bodyPr/>
          <a:lstStyle>
            <a:lvl1pPr>
              <a:defRPr sz="68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950719" y="6189542"/>
            <a:ext cx="9103361" cy="183008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9A9A9A"/>
              </a:buClr>
              <a:buSzTx/>
              <a:buFont typeface="Calibri"/>
              <a:buNone/>
              <a:defRPr i="1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457200" indent="0" algn="ctr">
              <a:buClr>
                <a:srgbClr val="9A9A9A"/>
              </a:buClr>
              <a:buSzTx/>
              <a:buFont typeface="Calibri"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marL="914400" indent="0" algn="ctr">
              <a:buClr>
                <a:srgbClr val="9A9A9A"/>
              </a:buClr>
              <a:buSzTx/>
              <a:buFont typeface="Calibri"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marL="1371600" indent="0" algn="ctr">
              <a:buClr>
                <a:srgbClr val="9A9A9A"/>
              </a:buClr>
              <a:buSzTx/>
              <a:buFont typeface="Calibri"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marL="1828800" indent="0" algn="ctr">
              <a:buClr>
                <a:srgbClr val="9A9A9A"/>
              </a:buClr>
              <a:buSzTx/>
              <a:buFont typeface="Calibri"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849706" y="279399"/>
            <a:ext cx="7911255" cy="154733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007466" y="9203972"/>
            <a:ext cx="347094" cy="349674"/>
          </a:xfrm>
          <a:prstGeom prst="rect">
            <a:avLst/>
          </a:prstGeom>
          <a:ln w="12700"/>
        </p:spPr>
        <p:txBody>
          <a:bodyPr wrap="none" lIns="54186" tIns="54186" rIns="54186" bIns="54186" anchor="ctr">
            <a:spAutoFit/>
          </a:bodyPr>
          <a:lstStyle>
            <a:lvl1pPr algn="r" defTabSz="457200"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50239" y="1765540"/>
            <a:ext cx="11704322" cy="6947225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/>
          <a:lstStyle>
            <a:lvl2pPr marL="845003" indent="-387803">
              <a:spcBef>
                <a:spcPts val="600"/>
              </a:spcBef>
              <a:buChar char="–"/>
              <a:defRPr sz="3800"/>
            </a:lvl2pPr>
            <a:lvl3pPr marL="1238250" indent="-323850">
              <a:spcBef>
                <a:spcPts val="500"/>
              </a:spcBef>
              <a:defRPr sz="3400"/>
            </a:lvl3pPr>
            <a:lvl4pPr marL="1691639" indent="-320039">
              <a:spcBef>
                <a:spcPts val="400"/>
              </a:spcBef>
              <a:buChar char="–"/>
              <a:defRPr sz="2800"/>
            </a:lvl4pPr>
            <a:lvl5pPr marL="2148839" indent="-320039">
              <a:spcBef>
                <a:spcPts val="4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7C00"/>
          </a:solidFill>
          <a:uFill>
            <a:solidFill>
              <a:srgbClr val="FF7C00"/>
            </a:solidFill>
          </a:uFill>
          <a:latin typeface="Helvetica"/>
          <a:ea typeface="Helvetica"/>
          <a:cs typeface="Helvetica"/>
          <a:sym typeface="Helvetica"/>
        </a:defRPr>
      </a:lvl9pPr>
    </p:titleStyle>
    <p:bodyStyle>
      <a:lvl1pPr marL="471487" marR="0" indent="-471487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1pPr>
      <a:lvl2pPr marL="906235" marR="0" indent="-449035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2pPr>
      <a:lvl3pPr marL="1333500" marR="0" indent="-4191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3pPr>
      <a:lvl4pPr marL="1874520" marR="0" indent="-50292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4pPr>
      <a:lvl5pPr marL="2331720" marR="0" indent="-50292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5pPr>
      <a:lvl6pPr marL="37084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6pPr>
      <a:lvl7pPr marL="40640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7pPr>
      <a:lvl8pPr marL="44196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8pPr>
      <a:lvl9pPr marL="4775200" marR="0" indent="-1257300" algn="l" defTabSz="4572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iqmol.org" TargetMode="External"/><Relationship Id="rId5" Type="http://schemas.openxmlformats.org/officeDocument/2006/relationships/hyperlink" Target="http://www.youtube.com/channel/UCcKvlZu03t6wfvEanaQejO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ffectLst>
            <a:outerShdw blurRad="190500" dist="50800" dir="5400000" rotWithShape="0">
              <a:srgbClr val="000228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37083" y="3086893"/>
            <a:ext cx="12530635" cy="357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7600" b="1">
                <a:solidFill>
                  <a:srgbClr val="FD8B3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600" dirty="0"/>
              <a:t>Introduction to IQmol: Part II</a:t>
            </a:r>
          </a:p>
          <a:p>
            <a:pPr>
              <a:defRPr sz="5200" b="1">
                <a:solidFill>
                  <a:srgbClr val="FD8B3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 sz="2500" b="1">
                <a:solidFill>
                  <a:srgbClr val="FD8B3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Fazle Rob, </a:t>
            </a:r>
            <a:r>
              <a:rPr dirty="0" err="1" smtClean="0"/>
              <a:t>Shirin</a:t>
            </a:r>
            <a:r>
              <a:rPr dirty="0" smtClean="0"/>
              <a:t> </a:t>
            </a:r>
            <a:r>
              <a:rPr dirty="0"/>
              <a:t>Faraji, Ilya Kaliman, and Anna Krylov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Resources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35" name="Screen Shot 2014-08-21 at 11.39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554" y="2259357"/>
            <a:ext cx="2856793" cy="486023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852022" y="2817729"/>
            <a:ext cx="6680201" cy="411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40000"/>
              </a:lnSpc>
              <a:buSzPct val="50000"/>
              <a:buBlip>
                <a:blip r:embed="rId3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Written by Dr. Andrew Gilbert </a:t>
            </a:r>
          </a:p>
          <a:p>
            <a: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>
              <a:lnSpc>
                <a:spcPct val="140000"/>
              </a:lnSpc>
              <a:buSzPct val="50000"/>
              <a:buBlip>
                <a:blip r:embed="rId3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Keep yourself up to date with IQmol website: </a:t>
            </a:r>
            <a:r>
              <a:rPr u="sng" dirty="0">
                <a:solidFill>
                  <a:schemeClr val="accent1"/>
                </a:solidFill>
                <a:hlinkClick r:id="rId4"/>
              </a:rPr>
              <a:t>http://iqmol.org</a:t>
            </a:r>
            <a:endParaRPr dirty="0">
              <a:solidFill>
                <a:schemeClr val="accent1"/>
              </a:solidFill>
            </a:endParaRPr>
          </a:p>
          <a:p>
            <a:pPr algn="l">
              <a:lnSpc>
                <a:spcPct val="140000"/>
              </a:lnSpc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accent1"/>
              </a:solidFill>
            </a:endParaRPr>
          </a:p>
          <a:p>
            <a:pPr algn="l">
              <a:lnSpc>
                <a:spcPct val="140000"/>
              </a:lnSpc>
              <a:buSzPct val="50000"/>
              <a:buBlip>
                <a:blip r:embed="rId3"/>
              </a:buBlip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b="1" dirty="0"/>
              <a:t>IQmol Youtube channel:</a:t>
            </a:r>
            <a:r>
              <a:rPr dirty="0"/>
              <a:t>  IQmol now has its own </a:t>
            </a:r>
            <a:r>
              <a:rPr u="sng" dirty="0">
                <a:hlinkClick r:id="rId5"/>
              </a:rPr>
              <a:t>Youtube channel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485602" y="3722737"/>
            <a:ext cx="10033596" cy="4275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5000" b="1">
                <a:solidFill>
                  <a:srgbClr val="FD8F3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Performing Q-Chem calculations</a:t>
            </a:r>
          </a:p>
          <a:p>
            <a:pPr>
              <a:defRPr sz="3900" b="1">
                <a:solidFill>
                  <a:srgbClr val="FD8F3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Advanced examples</a:t>
            </a:r>
          </a:p>
          <a:p>
            <a:pPr algn="just">
              <a:lnSpc>
                <a:spcPct val="140000"/>
              </a:lnSpc>
              <a:defRPr sz="3700" b="1">
                <a:solidFill>
                  <a:srgbClr val="FD8F3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4100" b="1">
                <a:solidFill>
                  <a:srgbClr val="FD8F3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8966" y="510742"/>
            <a:ext cx="7911255" cy="873428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rPr dirty="0"/>
              <a:t>Advanced: NBO analysis 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3" name="Shape 43"/>
          <p:cNvSpPr/>
          <p:nvPr/>
        </p:nvSpPr>
        <p:spPr>
          <a:xfrm>
            <a:off x="651955" y="1620449"/>
            <a:ext cx="11614821" cy="941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Take the optimized geometry (final coordinate after geometry optimization) and copy in the preview of input file </a:t>
            </a:r>
          </a:p>
        </p:txBody>
      </p:sp>
      <p:pic>
        <p:nvPicPr>
          <p:cNvPr id="44" name="Screen Shot 2014-08-26 at 6.3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31" y="2824414"/>
            <a:ext cx="9248105" cy="609185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5280995" y="2350685"/>
            <a:ext cx="4877153" cy="1931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5400" y="7408744"/>
            <a:ext cx="2397225" cy="941080"/>
          </a:xfrm>
          <a:prstGeom prst="roundRect">
            <a:avLst>
              <a:gd name="adj" fmla="val 20243"/>
            </a:avLst>
          </a:prstGeom>
          <a:blipFill>
            <a:blip r:embed="rId4">
              <a:alphaModFix amt="3740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NBO = 1</a:t>
            </a:r>
          </a:p>
        </p:txBody>
      </p:sp>
      <p:sp>
        <p:nvSpPr>
          <p:cNvPr id="47" name="Shape 47"/>
          <p:cNvSpPr/>
          <p:nvPr/>
        </p:nvSpPr>
        <p:spPr>
          <a:xfrm flipV="1">
            <a:off x="2259379" y="5761592"/>
            <a:ext cx="6484018" cy="245970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 47"/>
          <p:cNvSpPr/>
          <p:nvPr/>
        </p:nvSpPr>
        <p:spPr>
          <a:xfrm flipV="1">
            <a:off x="2259379" y="7031548"/>
            <a:ext cx="1163113" cy="118974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045966" y="547772"/>
            <a:ext cx="5943843" cy="794025"/>
          </a:xfrm>
          <a:prstGeom prst="rect">
            <a:avLst/>
          </a:prstGeom>
        </p:spPr>
        <p:txBody>
          <a:bodyPr/>
          <a:lstStyle/>
          <a:p>
            <a:r>
              <a:rPr dirty="0"/>
              <a:t>NBO analysis 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1" name="Shape 51"/>
          <p:cNvSpPr/>
          <p:nvPr/>
        </p:nvSpPr>
        <p:spPr>
          <a:xfrm>
            <a:off x="427347" y="1935836"/>
            <a:ext cx="6655967" cy="1434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Submit the job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Copy back the output into your laptop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Click the checkbox</a:t>
            </a:r>
          </a:p>
        </p:txBody>
      </p:sp>
      <p:pic>
        <p:nvPicPr>
          <p:cNvPr id="52" name="Screen Shot 2014-08-26 at 6.3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3" y="2997275"/>
            <a:ext cx="6828015" cy="5527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445312" y="509004"/>
            <a:ext cx="6538227" cy="794025"/>
          </a:xfrm>
          <a:prstGeom prst="rect">
            <a:avLst/>
          </a:prstGeom>
        </p:spPr>
        <p:txBody>
          <a:bodyPr/>
          <a:lstStyle/>
          <a:p>
            <a:r>
              <a:rPr dirty="0"/>
              <a:t>NBO analysis 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56" name="Screen Shot 2014-08-26 at 6.3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6" y="2743870"/>
            <a:ext cx="7245322" cy="544696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64516" y="2034535"/>
            <a:ext cx="6655968" cy="941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Click on Files</a:t>
            </a:r>
          </a:p>
          <a:p>
            <a:pPr algn="just">
              <a:lnSpc>
                <a:spcPct val="140000"/>
              </a:lnSpc>
              <a:buSzPct val="50000"/>
              <a:buBlip>
                <a:blip r:embed="rId3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Open CH2O-NBO.out file</a:t>
            </a:r>
          </a:p>
        </p:txBody>
      </p:sp>
      <p:sp>
        <p:nvSpPr>
          <p:cNvPr id="58" name="Shape 58"/>
          <p:cNvSpPr/>
          <p:nvPr/>
        </p:nvSpPr>
        <p:spPr>
          <a:xfrm>
            <a:off x="4820022" y="5077320"/>
            <a:ext cx="2819435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-10152" y="4737429"/>
            <a:ext cx="498600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Output from NBO calculations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445312" y="549108"/>
            <a:ext cx="6538227" cy="794025"/>
          </a:xfrm>
          <a:prstGeom prst="rect">
            <a:avLst/>
          </a:prstGeom>
        </p:spPr>
        <p:txBody>
          <a:bodyPr/>
          <a:lstStyle/>
          <a:p>
            <a:r>
              <a:rPr dirty="0"/>
              <a:t>NBO analysis 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12120476" y="9203972"/>
            <a:ext cx="234084" cy="3496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63" name="Screen Shot 2014-08-27 at 11.2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62" y="2391641"/>
            <a:ext cx="8388683" cy="632147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3903988" y="4415576"/>
            <a:ext cx="316230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220168" y="4142525"/>
            <a:ext cx="265247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Atomic charges</a:t>
            </a:r>
          </a:p>
        </p:txBody>
      </p:sp>
      <p:sp>
        <p:nvSpPr>
          <p:cNvPr id="66" name="Shape 66"/>
          <p:cNvSpPr/>
          <p:nvPr/>
        </p:nvSpPr>
        <p:spPr>
          <a:xfrm>
            <a:off x="4157794" y="6753720"/>
            <a:ext cx="2999392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-61891" y="6480669"/>
            <a:ext cx="43315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Atomic orbital populations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135</Words>
  <Application>Microsoft Macintosh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PowerPoint Presentation</vt:lpstr>
      <vt:lpstr>Resources</vt:lpstr>
      <vt:lpstr>PowerPoint Presentation</vt:lpstr>
      <vt:lpstr>Advanced: NBO analysis </vt:lpstr>
      <vt:lpstr>NBO analysis </vt:lpstr>
      <vt:lpstr>NBO analysis </vt:lpstr>
      <vt:lpstr>NBO analysis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Fazle Rob</cp:lastModifiedBy>
  <cp:revision>12</cp:revision>
  <dcterms:modified xsi:type="dcterms:W3CDTF">2016-06-09T00:47:28Z</dcterms:modified>
</cp:coreProperties>
</file>