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31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15" r:id="rId30"/>
    <p:sldId id="286" r:id="rId31"/>
    <p:sldId id="287" r:id="rId32"/>
    <p:sldId id="316" r:id="rId33"/>
    <p:sldId id="289" r:id="rId34"/>
    <p:sldId id="318" r:id="rId35"/>
    <p:sldId id="291" r:id="rId36"/>
    <p:sldId id="292" r:id="rId37"/>
    <p:sldId id="293" r:id="rId38"/>
    <p:sldId id="294" r:id="rId39"/>
    <p:sldId id="320" r:id="rId40"/>
    <p:sldId id="295" r:id="rId41"/>
    <p:sldId id="296" r:id="rId42"/>
    <p:sldId id="319" r:id="rId43"/>
    <p:sldId id="297" r:id="rId44"/>
    <p:sldId id="298" r:id="rId45"/>
    <p:sldId id="299" r:id="rId46"/>
    <p:sldId id="300" r:id="rId47"/>
    <p:sldId id="301" r:id="rId48"/>
    <p:sldId id="302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4" autoAdjust="0"/>
    <p:restoredTop sz="94674"/>
  </p:normalViewPr>
  <p:slideViewPr>
    <p:cSldViewPr snapToGrid="0" snapToObjects="1">
      <p:cViewPr>
        <p:scale>
          <a:sx n="100" d="100"/>
          <a:sy n="100" d="100"/>
        </p:scale>
        <p:origin x="936" y="-6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75690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9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 - Title Slide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798906" y="330199"/>
            <a:ext cx="7911255" cy="154733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2007466" y="9203972"/>
            <a:ext cx="347094" cy="349674"/>
          </a:xfrm>
          <a:prstGeom prst="rect">
            <a:avLst/>
          </a:prstGeom>
          <a:ln w="12700"/>
        </p:spPr>
        <p:txBody>
          <a:bodyPr wrap="none" lIns="54186" tIns="54186" rIns="54186" bIns="54186" anchor="ctr">
            <a:spAutoFit/>
          </a:bodyPr>
          <a:lstStyle>
            <a:lvl1pPr algn="r" defTabSz="457200">
              <a:defRPr sz="1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50239" y="1765540"/>
            <a:ext cx="11704322" cy="694722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2pPr marL="845003" indent="-387803">
              <a:spcBef>
                <a:spcPts val="600"/>
              </a:spcBef>
              <a:buChar char="–"/>
              <a:defRPr sz="3800"/>
            </a:lvl2pPr>
            <a:lvl3pPr marL="1238250" indent="-323850">
              <a:spcBef>
                <a:spcPts val="500"/>
              </a:spcBef>
              <a:defRPr sz="3400"/>
            </a:lvl3pPr>
            <a:lvl4pPr marL="1691639" indent="-320039">
              <a:spcBef>
                <a:spcPts val="400"/>
              </a:spcBef>
              <a:buChar char="–"/>
              <a:defRPr sz="2800"/>
            </a:lvl4pPr>
            <a:lvl5pPr marL="2148839" indent="-320039">
              <a:spcBef>
                <a:spcPts val="4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9pPr>
    </p:titleStyle>
    <p:bodyStyle>
      <a:lvl1pPr marL="471487" marR="0" indent="-471487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1pPr>
      <a:lvl2pPr marL="906235" marR="0" indent="-449035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2pPr>
      <a:lvl3pPr marL="1333500" marR="0" indent="-4191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3pPr>
      <a:lvl4pPr marL="1874520" marR="0" indent="-50292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4pPr>
      <a:lvl5pPr marL="2331720" marR="0" indent="-50292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5pPr>
      <a:lvl6pPr marL="3708400" marR="0" indent="-12573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6pPr>
      <a:lvl7pPr marL="4064000" marR="0" indent="-12573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7pPr>
      <a:lvl8pPr marL="4419600" marR="0" indent="-12573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8pPr>
      <a:lvl9pPr marL="4775200" marR="0" indent="-12573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iqmol.org" TargetMode="External"/><Relationship Id="rId5" Type="http://schemas.openxmlformats.org/officeDocument/2006/relationships/hyperlink" Target="http://www.youtube.com/channel/UCcKvlZu03t6wfvEanaQejO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12120476" y="9203972"/>
            <a:ext cx="234084" cy="349674"/>
          </a:xfrm>
          <a:prstGeom prst="rect">
            <a:avLst/>
          </a:prstGeom>
          <a:effectLst>
            <a:outerShdw blurRad="190500" dist="50800" dir="5400000" rotWithShape="0">
              <a:srgbClr val="000228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29" name="Shape 29"/>
          <p:cNvSpPr/>
          <p:nvPr/>
        </p:nvSpPr>
        <p:spPr>
          <a:xfrm>
            <a:off x="237083" y="3076694"/>
            <a:ext cx="12530635" cy="4462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7400" b="1">
                <a:solidFill>
                  <a:srgbClr val="FA8B0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Introduction to IQmol: </a:t>
            </a:r>
            <a:endParaRPr lang="en-US" dirty="0" smtClean="0"/>
          </a:p>
          <a:p>
            <a:pPr>
              <a:defRPr sz="7400" b="1">
                <a:solidFill>
                  <a:srgbClr val="FA8B0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smtClean="0"/>
              <a:t>Part </a:t>
            </a:r>
            <a:r>
              <a:rPr dirty="0"/>
              <a:t>I</a:t>
            </a:r>
          </a:p>
          <a:p>
            <a:pPr defTabSz="457200">
              <a:spcBef>
                <a:spcPts val="1400"/>
              </a:spcBef>
              <a:defRPr sz="2500" b="1">
                <a:solidFill>
                  <a:srgbClr val="FA8B0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defTabSz="457200">
              <a:spcBef>
                <a:spcPts val="1400"/>
              </a:spcBef>
              <a:defRPr sz="2500" b="1">
                <a:solidFill>
                  <a:srgbClr val="FA8B0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defTabSz="457200">
              <a:spcBef>
                <a:spcPts val="1400"/>
              </a:spcBef>
              <a:defRPr sz="2500" b="1">
                <a:solidFill>
                  <a:srgbClr val="FA8B0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defTabSz="457200">
              <a:spcBef>
                <a:spcPts val="1400"/>
              </a:spcBef>
              <a:defRPr sz="2500" b="1">
                <a:solidFill>
                  <a:srgbClr val="FA8B0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Fazle Rob, </a:t>
            </a:r>
            <a:r>
              <a:rPr dirty="0" err="1" smtClean="0"/>
              <a:t>Shirin</a:t>
            </a:r>
            <a:r>
              <a:rPr dirty="0" smtClean="0"/>
              <a:t> </a:t>
            </a:r>
            <a:r>
              <a:rPr dirty="0" err="1"/>
              <a:t>Faraji</a:t>
            </a:r>
            <a:r>
              <a:rPr dirty="0"/>
              <a:t>, </a:t>
            </a:r>
            <a:r>
              <a:rPr dirty="0" err="1"/>
              <a:t>Ilya</a:t>
            </a:r>
            <a:r>
              <a:rPr dirty="0"/>
              <a:t> </a:t>
            </a:r>
            <a:r>
              <a:rPr dirty="0" err="1"/>
              <a:t>Kaliman</a:t>
            </a:r>
            <a:r>
              <a:rPr dirty="0"/>
              <a:t>, and Anna </a:t>
            </a:r>
            <a:r>
              <a:rPr dirty="0" err="1"/>
              <a:t>Krylov</a:t>
            </a:r>
            <a:endParaRPr dirty="0"/>
          </a:p>
          <a:p>
            <a:pPr>
              <a:defRPr sz="4100" b="1">
                <a:solidFill>
                  <a:srgbClr val="FA8B0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defRPr sz="4100" b="1">
                <a:solidFill>
                  <a:srgbClr val="FA8B0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12120476" y="9203972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81" name="Shape 81"/>
          <p:cNvSpPr/>
          <p:nvPr/>
        </p:nvSpPr>
        <p:spPr>
          <a:xfrm>
            <a:off x="384621" y="1707219"/>
            <a:ext cx="1243875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40000"/>
              </a:lnSpc>
              <a:buSzPct val="50000"/>
              <a:buBlip>
                <a:blip r:embed="rId2"/>
              </a:buBlip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 Build </a:t>
            </a:r>
            <a:r>
              <a:rPr dirty="0" smtClean="0"/>
              <a:t>—&gt; </a:t>
            </a:r>
            <a:r>
              <a:rPr dirty="0"/>
              <a:t>Select Force </a:t>
            </a:r>
            <a:r>
              <a:rPr dirty="0" smtClean="0"/>
              <a:t>Field: </a:t>
            </a:r>
            <a:r>
              <a:rPr dirty="0"/>
              <a:t>allows you to choose different force field </a:t>
            </a:r>
          </a:p>
        </p:txBody>
      </p:sp>
      <p:pic>
        <p:nvPicPr>
          <p:cNvPr id="82" name="Screen Shot 2014-08-29 at 3.21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58" y="2544360"/>
            <a:ext cx="8224242" cy="625888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736235" y="330199"/>
            <a:ext cx="8268566" cy="1547331"/>
          </a:xfrm>
          <a:prstGeom prst="rect">
            <a:avLst/>
          </a:prstGeom>
        </p:spPr>
        <p:txBody>
          <a:bodyPr/>
          <a:lstStyle/>
          <a:p>
            <a:r>
              <a:rPr lang="en-US" sz="4800" dirty="0" err="1"/>
              <a:t>IQmol</a:t>
            </a:r>
            <a:r>
              <a:rPr lang="en-US" sz="4800" dirty="0"/>
              <a:t>: </a:t>
            </a:r>
            <a:r>
              <a:rPr sz="4800" dirty="0" smtClean="0"/>
              <a:t>Classical </a:t>
            </a:r>
            <a:r>
              <a:rPr sz="4800" dirty="0"/>
              <a:t>minimizer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5093545" y="330199"/>
            <a:ext cx="7911255" cy="1547331"/>
          </a:xfrm>
          <a:prstGeom prst="rect">
            <a:avLst/>
          </a:prstGeom>
        </p:spPr>
        <p:txBody>
          <a:bodyPr/>
          <a:lstStyle/>
          <a:p>
            <a:r>
              <a:rPr lang="en-US" sz="4400" dirty="0" err="1"/>
              <a:t>IQmol</a:t>
            </a:r>
            <a:r>
              <a:rPr lang="en-US" sz="4400" dirty="0"/>
              <a:t>: </a:t>
            </a:r>
            <a:r>
              <a:rPr sz="4400" dirty="0" smtClean="0"/>
              <a:t>Pre</a:t>
            </a:r>
            <a:r>
              <a:rPr sz="4400" dirty="0"/>
              <a:t>-build molecules 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87" name="Shape 87"/>
          <p:cNvSpPr/>
          <p:nvPr/>
        </p:nvSpPr>
        <p:spPr>
          <a:xfrm>
            <a:off x="70569" y="1565256"/>
            <a:ext cx="11759629" cy="1238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40000"/>
              </a:lnSpc>
              <a:buSzPct val="50000"/>
              <a:buBlip>
                <a:blip r:embed="rId2"/>
              </a:buBlip>
              <a:defRPr sz="2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 Pre-build molecule library (“Add Fragments” </a:t>
            </a:r>
            <a:r>
              <a:rPr dirty="0" smtClean="0"/>
              <a:t>button</a:t>
            </a:r>
            <a:r>
              <a:rPr lang="en-US" dirty="0" smtClean="0"/>
              <a:t>          </a:t>
            </a:r>
            <a:r>
              <a:rPr dirty="0" smtClean="0"/>
              <a:t>) </a:t>
            </a:r>
            <a:r>
              <a:rPr dirty="0"/>
              <a:t>contains various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m</a:t>
            </a:r>
            <a:r>
              <a:rPr dirty="0" smtClean="0"/>
              <a:t>olecules</a:t>
            </a:r>
            <a:r>
              <a:rPr lang="en-US" dirty="0" smtClean="0"/>
              <a:t> </a:t>
            </a:r>
            <a:r>
              <a:rPr dirty="0" smtClean="0"/>
              <a:t>that </a:t>
            </a:r>
            <a:r>
              <a:rPr dirty="0"/>
              <a:t>can be used to build more complex </a:t>
            </a:r>
            <a:r>
              <a:rPr dirty="0" smtClean="0"/>
              <a:t>molecules </a:t>
            </a:r>
            <a:endParaRPr dirty="0"/>
          </a:p>
        </p:txBody>
      </p:sp>
      <p:pic>
        <p:nvPicPr>
          <p:cNvPr id="88" name="Screen Shot 2014-08-21 at 12.06.4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8021" y="1665363"/>
            <a:ext cx="776923" cy="693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Screen Shot 2014-08-21 at 12.19.30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5125" y="3115611"/>
            <a:ext cx="7038951" cy="5488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64219" y="1821362"/>
            <a:ext cx="126763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Click on the “Add Fragment” button , then choose </a:t>
            </a:r>
            <a:r>
              <a:rPr>
                <a:latin typeface="Times"/>
                <a:ea typeface="Times"/>
                <a:cs typeface="Times"/>
                <a:sym typeface="Times"/>
              </a:rPr>
              <a:t>amino_acids/L-lysine</a:t>
            </a:r>
            <a:r>
              <a:t>.</a:t>
            </a:r>
          </a:p>
        </p:txBody>
      </p:sp>
      <p:pic>
        <p:nvPicPr>
          <p:cNvPr id="92" name="Screen Shot 2014-08-21 at 12.26.1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9031" y="2423525"/>
            <a:ext cx="7766738" cy="604625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12022448" y="9203972"/>
            <a:ext cx="332112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5093545" y="330199"/>
            <a:ext cx="7911255" cy="1547331"/>
          </a:xfrm>
          <a:prstGeom prst="rect">
            <a:avLst/>
          </a:prstGeom>
        </p:spPr>
        <p:txBody>
          <a:bodyPr/>
          <a:lstStyle/>
          <a:p>
            <a:r>
              <a:rPr lang="en-US" sz="4400" dirty="0" err="1"/>
              <a:t>IQmol</a:t>
            </a:r>
            <a:r>
              <a:rPr lang="en-US" sz="4400" dirty="0"/>
              <a:t>: </a:t>
            </a:r>
            <a:r>
              <a:rPr sz="4400" dirty="0" smtClean="0"/>
              <a:t>Pre</a:t>
            </a:r>
            <a:r>
              <a:rPr sz="4400" dirty="0"/>
              <a:t>-build molecules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775923" y="330199"/>
            <a:ext cx="8228877" cy="1547331"/>
          </a:xfrm>
          <a:prstGeom prst="rect">
            <a:avLst/>
          </a:prstGeom>
        </p:spPr>
        <p:txBody>
          <a:bodyPr/>
          <a:lstStyle/>
          <a:p>
            <a:r>
              <a:rPr lang="en-US" sz="4800" dirty="0" err="1"/>
              <a:t>IQmol</a:t>
            </a:r>
            <a:r>
              <a:rPr lang="en-US" sz="4800" dirty="0"/>
              <a:t>: </a:t>
            </a:r>
            <a:r>
              <a:rPr sz="4800" dirty="0" smtClean="0"/>
              <a:t>Manipulation </a:t>
            </a:r>
            <a:r>
              <a:rPr sz="4800" dirty="0"/>
              <a:t>Mode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103" name="Screen Shot 2014-08-21 at 1.56.5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4267" y="1877530"/>
            <a:ext cx="683625" cy="66995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609785" y="1915431"/>
            <a:ext cx="520489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3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Click on the “Manipulate” </a:t>
            </a:r>
            <a:r>
              <a:rPr dirty="0" smtClean="0"/>
              <a:t>mode </a:t>
            </a:r>
            <a:endParaRPr dirty="0"/>
          </a:p>
        </p:txBody>
      </p:sp>
      <p:pic>
        <p:nvPicPr>
          <p:cNvPr id="105" name="Screen Shot 2014-08-21 at 12.31.12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967" y="6446834"/>
            <a:ext cx="11494866" cy="99536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814677" y="7961700"/>
            <a:ext cx="6257356" cy="471924"/>
          </a:xfrm>
          <a:prstGeom prst="rect">
            <a:avLst/>
          </a:prstGeom>
          <a:noFill/>
          <a:ln w="12700" cap="flat">
            <a:solidFill>
              <a:srgbClr val="036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</a:rPr>
              <a:t>Replace CTRL with command key for Mac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Gill Sans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9918700" y="7442200"/>
            <a:ext cx="215900" cy="519500"/>
          </a:xfrm>
          <a:prstGeom prst="upArrow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4" name="Picture 3" descr="Screen Shot 2016-05-24 at 7.45.3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807984"/>
            <a:ext cx="10942246" cy="33515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5408506" y="330199"/>
            <a:ext cx="7911255" cy="1547331"/>
          </a:xfrm>
          <a:prstGeom prst="rect">
            <a:avLst/>
          </a:prstGeom>
        </p:spPr>
        <p:txBody>
          <a:bodyPr/>
          <a:lstStyle/>
          <a:p>
            <a:r>
              <a:rPr lang="en-US" sz="4800" dirty="0" err="1"/>
              <a:t>IQmol</a:t>
            </a:r>
            <a:r>
              <a:rPr lang="en-US" sz="4800" dirty="0"/>
              <a:t>: </a:t>
            </a:r>
            <a:r>
              <a:rPr sz="4800" dirty="0" smtClean="0"/>
              <a:t>Select </a:t>
            </a:r>
            <a:r>
              <a:rPr sz="4800" dirty="0"/>
              <a:t>Mode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12007466" y="9965972"/>
            <a:ext cx="34709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375455" y="1674330"/>
            <a:ext cx="12253890" cy="6282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Click on the “Select”  mode</a:t>
            </a:r>
          </a:p>
          <a:p>
            <a:pPr algn="just">
              <a:lnSpc>
                <a:spcPct val="14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dirty="0" smtClean="0"/>
          </a:p>
          <a:p>
            <a:pPr algn="just">
              <a:lnSpc>
                <a:spcPct val="140000"/>
              </a:lnSpc>
              <a:buSzPct val="5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dirty="0" smtClean="0"/>
          </a:p>
          <a:p>
            <a:pPr algn="just">
              <a:lnSpc>
                <a:spcPct val="140000"/>
              </a:lnSpc>
              <a:buSzPct val="5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dirty="0" smtClean="0"/>
          </a:p>
          <a:p>
            <a:pPr algn="just">
              <a:lnSpc>
                <a:spcPct val="140000"/>
              </a:lnSpc>
              <a:buSzPct val="5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dirty="0" smtClean="0"/>
          </a:p>
          <a:p>
            <a:pPr algn="just">
              <a:lnSpc>
                <a:spcPct val="140000"/>
              </a:lnSpc>
              <a:buSzPct val="5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Press “</a:t>
            </a:r>
            <a:r>
              <a:rPr lang="en-US" dirty="0" smtClean="0"/>
              <a:t>CTRL”</a:t>
            </a:r>
            <a:r>
              <a:rPr dirty="0" smtClean="0"/>
              <a:t> </a:t>
            </a:r>
            <a:r>
              <a:rPr dirty="0"/>
              <a:t>and the </a:t>
            </a:r>
            <a:r>
              <a:rPr lang="en-US" dirty="0" smtClean="0"/>
              <a:t>left/</a:t>
            </a:r>
            <a:r>
              <a:rPr dirty="0" smtClean="0"/>
              <a:t>right </a:t>
            </a:r>
            <a:r>
              <a:rPr dirty="0"/>
              <a:t>mouse (two fingers on Mac Trackpad) button to move the group of selected </a:t>
            </a:r>
            <a:r>
              <a:rPr dirty="0" smtClean="0"/>
              <a:t>atoms</a:t>
            </a:r>
            <a:r>
              <a:rPr lang="en-US" dirty="0" smtClean="0"/>
              <a:t> [</a:t>
            </a:r>
            <a:r>
              <a:rPr lang="en-US" sz="2400" dirty="0">
                <a:solidFill>
                  <a:srgbClr val="FF0000"/>
                </a:solidFill>
              </a:rPr>
              <a:t>Replace CTRL with command key for </a:t>
            </a:r>
            <a:r>
              <a:rPr lang="en-US" sz="2400" dirty="0" smtClean="0">
                <a:solidFill>
                  <a:srgbClr val="FF0000"/>
                </a:solidFill>
              </a:rPr>
              <a:t>Mac. For Mac </a:t>
            </a:r>
            <a:r>
              <a:rPr lang="en-US" sz="2400" dirty="0" err="1" smtClean="0">
                <a:solidFill>
                  <a:srgbClr val="FF0000"/>
                </a:solidFill>
              </a:rPr>
              <a:t>Tracpad</a:t>
            </a:r>
            <a:r>
              <a:rPr lang="en-US" sz="2400" dirty="0" smtClean="0">
                <a:solidFill>
                  <a:srgbClr val="FF0000"/>
                </a:solidFill>
              </a:rPr>
              <a:t> do the corresponding finger gesture</a:t>
            </a:r>
            <a:r>
              <a:rPr lang="en-US" dirty="0" smtClean="0"/>
              <a:t>]</a:t>
            </a:r>
          </a:p>
        </p:txBody>
      </p:sp>
      <p:pic>
        <p:nvPicPr>
          <p:cNvPr id="110" name="Screen Shot 2014-08-21 at 1.52.1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7411" y="1674330"/>
            <a:ext cx="922195" cy="901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Screen Shot 2016-05-24 at 7.56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2677631"/>
            <a:ext cx="8699500" cy="317574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4484870" y="144440"/>
            <a:ext cx="8225291" cy="15473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err="1"/>
              <a:t>IQmol</a:t>
            </a:r>
            <a:r>
              <a:rPr lang="en-US" dirty="0"/>
              <a:t>: </a:t>
            </a:r>
            <a:r>
              <a:rPr dirty="0" smtClean="0"/>
              <a:t>Measuring </a:t>
            </a:r>
            <a:r>
              <a:rPr dirty="0"/>
              <a:t>bond length, angles, and dihedrals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66352" y="2223602"/>
            <a:ext cx="11867233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buSzPct val="50000"/>
              <a:buBlip>
                <a:blip r:embed="rId2"/>
              </a:buBlip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rPr sz="2300" dirty="0">
                <a:latin typeface="Times"/>
                <a:ea typeface="Times"/>
                <a:cs typeface="Times"/>
                <a:sym typeface="Times"/>
              </a:rPr>
              <a:t> C</a:t>
            </a:r>
            <a:r>
              <a:rPr dirty="0"/>
              <a:t>lick the select button</a:t>
            </a:r>
          </a:p>
          <a:p>
            <a:pPr algn="l" defTabSz="457200">
              <a:spcBef>
                <a:spcPts val="1200"/>
              </a:spcBef>
              <a:buSzPct val="50000"/>
              <a:buBlip>
                <a:blip r:embed="rId2"/>
              </a:buBlip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 Select 2, 3 or 4 atoms as necessary </a:t>
            </a:r>
          </a:p>
          <a:p>
            <a:pPr algn="l" defTabSz="457200">
              <a:spcBef>
                <a:spcPts val="1200"/>
              </a:spcBef>
              <a:buSzPct val="50000"/>
              <a:buBlip>
                <a:blip r:embed="rId2"/>
              </a:buBlip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 the measured bond </a:t>
            </a:r>
            <a:r>
              <a:rPr dirty="0" smtClean="0"/>
              <a:t>length</a:t>
            </a:r>
            <a:r>
              <a:rPr lang="en-US" dirty="0" smtClean="0"/>
              <a:t> or</a:t>
            </a:r>
            <a:r>
              <a:rPr dirty="0" smtClean="0"/>
              <a:t> </a:t>
            </a:r>
            <a:r>
              <a:rPr dirty="0"/>
              <a:t>angle or dihedral is displayed in the bottom corner:</a:t>
            </a:r>
          </a:p>
        </p:txBody>
      </p:sp>
      <p:pic>
        <p:nvPicPr>
          <p:cNvPr id="115" name="Screen Shot 2014-08-21 at 1.52.1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73284" y="2006600"/>
            <a:ext cx="844263" cy="82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Screen Shot 2014-08-21 at 1.01.53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6086" y="4546600"/>
            <a:ext cx="3776003" cy="293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Screen Shot 2014-08-21 at 1.02.12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48664" y="4523302"/>
            <a:ext cx="3813810" cy="2980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Screen Shot 2014-08-21 at 1.03.53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49511" y="4546600"/>
            <a:ext cx="3748089" cy="293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 flipV="1">
            <a:off x="1588233" y="7397452"/>
            <a:ext cx="1" cy="8255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524449" y="8081571"/>
            <a:ext cx="5187480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The </a:t>
            </a:r>
            <a:r>
              <a:rPr dirty="0" smtClean="0"/>
              <a:t>bond</a:t>
            </a:r>
            <a:r>
              <a:rPr lang="en-US" dirty="0" smtClean="0"/>
              <a:t> length</a:t>
            </a:r>
            <a:r>
              <a:rPr dirty="0" smtClean="0"/>
              <a:t> </a:t>
            </a:r>
            <a:r>
              <a:rPr dirty="0"/>
              <a:t>is displayed here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>
            <a:outerShdw blurRad="190500" dist="50800" dir="5400000" rotWithShape="0">
              <a:srgbClr val="000228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485602" y="2738883"/>
            <a:ext cx="10033596" cy="4275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5000" b="1">
                <a:solidFill>
                  <a:srgbClr val="FD8F3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Performing Q-Chem calculations</a:t>
            </a:r>
          </a:p>
          <a:p>
            <a:pPr>
              <a:defRPr sz="4600" b="1">
                <a:solidFill>
                  <a:srgbClr val="FD8F3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Example 1: H</a:t>
            </a:r>
            <a:r>
              <a:rPr baseline="-5999"/>
              <a:t>2</a:t>
            </a:r>
            <a:r>
              <a:t>O</a:t>
            </a:r>
          </a:p>
          <a:p>
            <a:pPr algn="just">
              <a:lnSpc>
                <a:spcPct val="140000"/>
              </a:lnSpc>
              <a:defRPr sz="3700" b="1">
                <a:solidFill>
                  <a:srgbClr val="FD8F3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lnSpc>
                <a:spcPct val="140000"/>
              </a:lnSpc>
              <a:defRPr sz="3700" b="1">
                <a:solidFill>
                  <a:srgbClr val="FD8F3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l">
              <a:lnSpc>
                <a:spcPct val="140000"/>
              </a:lnSpc>
              <a:defRPr sz="3700" b="1">
                <a:solidFill>
                  <a:srgbClr val="FD8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sz="2900"/>
              <a:t> Prerequisite:  Consult IQmol-Server-Setup tutorial</a:t>
            </a:r>
          </a:p>
          <a:p>
            <a:pPr>
              <a:defRPr sz="4100" b="1">
                <a:solidFill>
                  <a:srgbClr val="FD8F3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90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half" idx="4294967295"/>
          </p:nvPr>
        </p:nvSpPr>
        <p:spPr>
          <a:xfrm>
            <a:off x="444500" y="3139678"/>
            <a:ext cx="12609612" cy="3474244"/>
          </a:xfrm>
          <a:prstGeom prst="rect">
            <a:avLst/>
          </a:prstGeom>
        </p:spPr>
        <p:txBody>
          <a:bodyPr lIns="38100" tIns="38100" rIns="38100" bIns="38100"/>
          <a:lstStyle/>
          <a:p>
            <a:pPr marL="342900" indent="-342900">
              <a:lnSpc>
                <a:spcPct val="9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indent="-342900">
              <a:lnSpc>
                <a:spcPct val="9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Build molecule, clean-up (force-field opt-n), check symmetry (symmetrize molecule)</a:t>
            </a:r>
          </a:p>
          <a:p>
            <a:pPr marL="342900" indent="-342900">
              <a:lnSpc>
                <a:spcPct val="9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Optimize B3LYP/6-31G*</a:t>
            </a:r>
          </a:p>
          <a:p>
            <a:pPr marL="342900" indent="-342900">
              <a:lnSpc>
                <a:spcPct val="9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Play with changing the view of the molecule, move it around, zoom</a:t>
            </a:r>
          </a:p>
          <a:p>
            <a:pPr marL="342900" indent="-342900">
              <a:lnSpc>
                <a:spcPct val="9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Use ‘Select’ feature to measure bonds and angles</a:t>
            </a:r>
          </a:p>
          <a:p>
            <a:pPr marL="342900" indent="-342900">
              <a:lnSpc>
                <a:spcPct val="9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Look at MOs: HOMO, HOMO-1; LUMO</a:t>
            </a:r>
          </a:p>
          <a:p>
            <a:pPr marL="342900" indent="-342900">
              <a:lnSpc>
                <a:spcPct val="9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Run FREQ job, look at vibrations (click versus double-click)</a:t>
            </a:r>
          </a:p>
        </p:txBody>
      </p:sp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5408506" y="330199"/>
            <a:ext cx="7911255" cy="1547331"/>
          </a:xfrm>
          <a:prstGeom prst="rect">
            <a:avLst/>
          </a:prstGeom>
        </p:spPr>
        <p:txBody>
          <a:bodyPr/>
          <a:lstStyle/>
          <a:p>
            <a:r>
              <a:t>H2O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dissolve/>
      </p:transition>
    </mc:Choice>
    <mc:Fallback xmlns=""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30" name="Shape 130"/>
          <p:cNvSpPr/>
          <p:nvPr/>
        </p:nvSpPr>
        <p:spPr>
          <a:xfrm flipV="1">
            <a:off x="1067621" y="7368528"/>
            <a:ext cx="1" cy="9017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31" name="Screen Shot 2014-08-27 at 3.07.3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629869"/>
            <a:ext cx="6868849" cy="5333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Screen Shot 2014-08-27 at 3.07.5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2629869"/>
            <a:ext cx="6256581" cy="4736727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474693" y="5271607"/>
            <a:ext cx="1270001" cy="2591396"/>
          </a:xfrm>
          <a:prstGeom prst="roundRect">
            <a:avLst>
              <a:gd name="adj" fmla="val 15000"/>
            </a:avLst>
          </a:prstGeom>
          <a:blipFill>
            <a:blip r:embed="rId4">
              <a:alphaModFix amt="3740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6654800" y="5271607"/>
            <a:ext cx="1270001" cy="2591396"/>
          </a:xfrm>
          <a:prstGeom prst="roundRect">
            <a:avLst>
              <a:gd name="adj" fmla="val 15000"/>
            </a:avLst>
          </a:prstGeom>
          <a:blipFill>
            <a:blip r:embed="rId4">
              <a:alphaModFix amt="3740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5" name="Shape 135"/>
          <p:cNvSpPr/>
          <p:nvPr/>
        </p:nvSpPr>
        <p:spPr>
          <a:xfrm flipV="1">
            <a:off x="7339782" y="7366596"/>
            <a:ext cx="1" cy="9017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4203700" y="304798"/>
            <a:ext cx="8801100" cy="154733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>
            <a:lvl1pPr defTabSz="457200">
              <a:defRPr sz="4600" b="1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Building up/Check symmetry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536439" y="177799"/>
            <a:ext cx="8468361" cy="1270001"/>
          </a:xfrm>
          <a:prstGeom prst="rect">
            <a:avLst/>
          </a:prstGeom>
        </p:spPr>
        <p:txBody>
          <a:bodyPr/>
          <a:lstStyle/>
          <a:p>
            <a:r>
              <a:rPr sz="4400" dirty="0"/>
              <a:t>Performing Q-Chem Calculations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375455" y="1772940"/>
            <a:ext cx="12253890" cy="111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From menu bar:</a:t>
            </a:r>
            <a:endParaRPr dirty="0"/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b="1" dirty="0"/>
              <a:t>Calculation </a:t>
            </a: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b="1" dirty="0" smtClean="0"/>
              <a:t> </a:t>
            </a:r>
            <a:r>
              <a:rPr lang="en-US" b="1" dirty="0" smtClean="0"/>
              <a:t>    </a:t>
            </a:r>
            <a:r>
              <a:rPr b="1" dirty="0" smtClean="0"/>
              <a:t>Q</a:t>
            </a:r>
            <a:r>
              <a:rPr b="1" dirty="0"/>
              <a:t>-chem Setup; </a:t>
            </a:r>
            <a:r>
              <a:rPr dirty="0"/>
              <a:t> </a:t>
            </a:r>
            <a:r>
              <a:rPr lang="en-US" dirty="0" smtClean="0"/>
              <a:t>o</a:t>
            </a:r>
            <a:r>
              <a:rPr dirty="0" smtClean="0"/>
              <a:t>pen </a:t>
            </a:r>
            <a:r>
              <a:rPr dirty="0"/>
              <a:t>Q-chem User Interface (QUI) input editor</a:t>
            </a:r>
          </a:p>
        </p:txBody>
      </p:sp>
      <p:pic>
        <p:nvPicPr>
          <p:cNvPr id="141" name="Screen Shot 2014-08-27 at 3.13.0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25" y="2679700"/>
            <a:ext cx="9541285" cy="652427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ight Arrow 6"/>
          <p:cNvSpPr/>
          <p:nvPr/>
        </p:nvSpPr>
        <p:spPr>
          <a:xfrm>
            <a:off x="2413000" y="2565400"/>
            <a:ext cx="469886" cy="203200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pic>
        <p:nvPicPr>
          <p:cNvPr id="4" name="Picture 3" descr="Screen Shot 2016-05-31 at 8.32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06600"/>
            <a:ext cx="4381500" cy="2794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IQmol</a:t>
            </a:r>
            <a:r>
              <a:rPr lang="en-US" dirty="0" smtClean="0"/>
              <a:t>: </a:t>
            </a:r>
            <a:r>
              <a:rPr dirty="0" smtClean="0"/>
              <a:t>Resources</a:t>
            </a:r>
            <a:endParaRPr dirty="0"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12120476" y="9203972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33" name="Screen Shot 2014-08-21 at 11.39.2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7554" y="2259357"/>
            <a:ext cx="2856793" cy="486023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852022" y="2817729"/>
            <a:ext cx="6680201" cy="4118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40000"/>
              </a:lnSpc>
              <a:buSzPct val="50000"/>
              <a:buBlip>
                <a:blip r:embed="rId3"/>
              </a:buBlip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Written by Dr. Andrew Gilbert </a:t>
            </a:r>
          </a:p>
          <a:p>
            <a:pPr algn="l">
              <a:lnSpc>
                <a:spcPct val="140000"/>
              </a:lnSpc>
              <a:defRPr sz="3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>
              <a:lnSpc>
                <a:spcPct val="140000"/>
              </a:lnSpc>
              <a:buSzPct val="50000"/>
              <a:buBlip>
                <a:blip r:embed="rId3"/>
              </a:buBlip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Keep yourself up to date with IQmol website: </a:t>
            </a:r>
            <a:r>
              <a:rPr u="sng" dirty="0">
                <a:solidFill>
                  <a:schemeClr val="accent1"/>
                </a:solidFill>
                <a:hlinkClick r:id="rId4"/>
              </a:rPr>
              <a:t>http://iqmol.org</a:t>
            </a:r>
            <a:endParaRPr dirty="0">
              <a:solidFill>
                <a:schemeClr val="accent1"/>
              </a:solidFill>
            </a:endParaRPr>
          </a:p>
          <a:p>
            <a:pPr algn="l">
              <a:lnSpc>
                <a:spcPct val="140000"/>
              </a:lnSpc>
              <a:defRPr sz="30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accent1"/>
              </a:solidFill>
            </a:endParaRPr>
          </a:p>
          <a:p>
            <a:pPr algn="l">
              <a:lnSpc>
                <a:spcPct val="140000"/>
              </a:lnSpc>
              <a:buSzPct val="50000"/>
              <a:buBlip>
                <a:blip r:embed="rId3"/>
              </a:buBlip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b="1" dirty="0"/>
              <a:t>IQmol Youtube channel:</a:t>
            </a:r>
            <a:r>
              <a:rPr dirty="0"/>
              <a:t>  IQmol now has its own </a:t>
            </a:r>
            <a:r>
              <a:rPr u="sng" dirty="0">
                <a:hlinkClick r:id="rId5"/>
              </a:rPr>
              <a:t>Youtube channel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4798906" y="266699"/>
            <a:ext cx="7911255" cy="1547331"/>
          </a:xfrm>
          <a:prstGeom prst="rect">
            <a:avLst/>
          </a:prstGeom>
        </p:spPr>
        <p:txBody>
          <a:bodyPr/>
          <a:lstStyle/>
          <a:p>
            <a:r>
              <a:rPr dirty="0"/>
              <a:t>QUI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145" name="Screen Shot 2014-08-21 at 2.13.5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19" y="2436936"/>
            <a:ext cx="9071063" cy="580764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588019" y="1781861"/>
            <a:ext cx="3079702" cy="941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lnSpc>
                <a:spcPct val="140000"/>
              </a:lnSpc>
              <a:buSzPct val="50000"/>
              <a:buBlip>
                <a:blip r:embed="rId3"/>
              </a:buBlip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QUI has 2 windows</a:t>
            </a:r>
          </a:p>
        </p:txBody>
      </p:sp>
      <p:sp>
        <p:nvSpPr>
          <p:cNvPr id="147" name="Shape 147"/>
          <p:cNvSpPr/>
          <p:nvPr/>
        </p:nvSpPr>
        <p:spPr>
          <a:xfrm>
            <a:off x="1477019" y="8054081"/>
            <a:ext cx="3587503" cy="941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lnSpc>
                <a:spcPct val="140000"/>
              </a:lnSpc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Details of the calculation</a:t>
            </a:r>
          </a:p>
        </p:txBody>
      </p:sp>
      <p:sp>
        <p:nvSpPr>
          <p:cNvPr id="148" name="Shape 148"/>
          <p:cNvSpPr/>
          <p:nvPr/>
        </p:nvSpPr>
        <p:spPr>
          <a:xfrm>
            <a:off x="6846428" y="8054081"/>
            <a:ext cx="3350271" cy="941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lnSpc>
                <a:spcPct val="140000"/>
              </a:lnSpc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Preview of the input file</a:t>
            </a:r>
          </a:p>
        </p:txBody>
      </p:sp>
      <p:sp>
        <p:nvSpPr>
          <p:cNvPr id="149" name="Shape 149"/>
          <p:cNvSpPr/>
          <p:nvPr/>
        </p:nvSpPr>
        <p:spPr>
          <a:xfrm flipV="1">
            <a:off x="4092525" y="7168852"/>
            <a:ext cx="1" cy="8255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 flipV="1">
            <a:off x="8258125" y="7168852"/>
            <a:ext cx="1" cy="8255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4964006" y="152399"/>
            <a:ext cx="7911255" cy="1547331"/>
          </a:xfrm>
          <a:prstGeom prst="rect">
            <a:avLst/>
          </a:prstGeom>
        </p:spPr>
        <p:txBody>
          <a:bodyPr/>
          <a:lstStyle/>
          <a:p>
            <a:r>
              <a:t>QUI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289272" y="1681385"/>
            <a:ext cx="7868841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There are 2 windows in “Computational details” section </a:t>
            </a:r>
          </a:p>
        </p:txBody>
      </p:sp>
      <p:pic>
        <p:nvPicPr>
          <p:cNvPr id="155" name="Screen Shot 2014-08-21 at 2.18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633812"/>
            <a:ext cx="10474408" cy="5506639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34796" y="3087289"/>
            <a:ext cx="1774628" cy="941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lnSpc>
                <a:spcPct val="140000"/>
              </a:lnSpc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Basic setup</a:t>
            </a:r>
          </a:p>
        </p:txBody>
      </p:sp>
      <p:sp>
        <p:nvSpPr>
          <p:cNvPr id="157" name="Shape 157"/>
          <p:cNvSpPr/>
          <p:nvPr/>
        </p:nvSpPr>
        <p:spPr>
          <a:xfrm flipV="1">
            <a:off x="1669724" y="3037736"/>
            <a:ext cx="3465712" cy="63964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 flipH="1">
            <a:off x="7700835" y="2777086"/>
            <a:ext cx="1769822" cy="26065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9470657" y="2163271"/>
            <a:ext cx="3231952" cy="941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lnSpc>
                <a:spcPct val="140000"/>
              </a:lnSpc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Advanced calculations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5209715" y="197771"/>
            <a:ext cx="7762557" cy="1278786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dirty="0"/>
              <a:t>Setting up the job type, method, basis set 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5" name="Picture 4" descr="Screen Shot 2016-05-31 at 9.0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2857500"/>
            <a:ext cx="6731000" cy="40386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creen Shot 2014-08-21 at 2.21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82" y="3155831"/>
            <a:ext cx="7126236" cy="4413487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5225134" y="346840"/>
            <a:ext cx="7762557" cy="1056848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dirty="0"/>
              <a:t>Setting up the job type, method, basis set 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170" name="Screen Shot 2014-08-21 at 2.22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74" y="2623254"/>
            <a:ext cx="6177959" cy="507859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5237834" y="306698"/>
            <a:ext cx="7762557" cy="1162533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dirty="0"/>
              <a:t>Setting up the job type, method, basis set 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5093545" y="177799"/>
            <a:ext cx="7911255" cy="1547331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dirty="0"/>
              <a:t>H</a:t>
            </a:r>
            <a:r>
              <a:rPr baseline="-5999" dirty="0"/>
              <a:t>2</a:t>
            </a:r>
            <a:r>
              <a:rPr dirty="0"/>
              <a:t>O: Optimization and Frequency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732060" y="1872204"/>
            <a:ext cx="11402295" cy="107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Take H</a:t>
            </a:r>
            <a:r>
              <a:rPr baseline="-5999" dirty="0"/>
              <a:t>2</a:t>
            </a:r>
            <a:r>
              <a:rPr dirty="0"/>
              <a:t>O molecule and perform “Optimization” and “Frequency” analysis</a:t>
            </a:r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First optimization:</a:t>
            </a:r>
          </a:p>
        </p:txBody>
      </p:sp>
      <p:pic>
        <p:nvPicPr>
          <p:cNvPr id="2" name="Picture 1" descr="Screen Shot 2016-05-31 at 9.3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99" y="3077406"/>
            <a:ext cx="10323869" cy="560939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363760" y="1563098"/>
            <a:ext cx="10001425" cy="111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 Use add button to submit multiple jobs within </a:t>
            </a:r>
            <a:r>
              <a:rPr dirty="0" smtClean="0"/>
              <a:t>on</a:t>
            </a:r>
            <a:r>
              <a:rPr lang="en-US" dirty="0" smtClean="0"/>
              <a:t>e</a:t>
            </a:r>
            <a:r>
              <a:rPr dirty="0" smtClean="0"/>
              <a:t> </a:t>
            </a:r>
            <a:r>
              <a:rPr dirty="0"/>
              <a:t>input file: such </a:t>
            </a:r>
            <a:r>
              <a:rPr dirty="0" smtClean="0"/>
              <a:t>a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lang="en-US" dirty="0" smtClean="0"/>
              <a:t>                  </a:t>
            </a:r>
            <a:r>
              <a:rPr dirty="0" smtClean="0"/>
              <a:t>optimization </a:t>
            </a:r>
            <a:r>
              <a:rPr dirty="0"/>
              <a:t>and frequency to be performed subsequently</a:t>
            </a:r>
          </a:p>
        </p:txBody>
      </p:sp>
      <p:pic>
        <p:nvPicPr>
          <p:cNvPr id="179" name="Screen Shot 2014-08-21 at 2.58.3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9272" y="1496847"/>
            <a:ext cx="1651001" cy="83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Screen Shot 2014-08-21 at 2.58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60" y="2725997"/>
            <a:ext cx="11028140" cy="6158113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 flipH="1" flipV="1">
            <a:off x="6240862" y="5971616"/>
            <a:ext cx="3162301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9441668" y="5855898"/>
            <a:ext cx="2779194" cy="529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lnSpc>
                <a:spcPct val="140000"/>
              </a:lnSpc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dirty="0"/>
              <a:t>Read the geometry from the previous calculation</a:t>
            </a:r>
          </a:p>
        </p:txBody>
      </p:sp>
      <p:sp>
        <p:nvSpPr>
          <p:cNvPr id="183" name="Shape 183"/>
          <p:cNvSpPr/>
          <p:nvPr/>
        </p:nvSpPr>
        <p:spPr>
          <a:xfrm flipH="1" flipV="1">
            <a:off x="5897962" y="5543905"/>
            <a:ext cx="3162302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9327368" y="5277206"/>
            <a:ext cx="2779194" cy="348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lnSpc>
                <a:spcPct val="140000"/>
              </a:lnSpc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New job starts</a:t>
            </a:r>
          </a:p>
        </p:txBody>
      </p:sp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5218006" y="228599"/>
            <a:ext cx="7911255" cy="1547331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dirty="0"/>
              <a:t>H</a:t>
            </a:r>
            <a:r>
              <a:rPr baseline="-5999" dirty="0"/>
              <a:t>2</a:t>
            </a:r>
            <a:r>
              <a:rPr dirty="0"/>
              <a:t>O: Optimization and Frequency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6450620" y="435740"/>
            <a:ext cx="6538227" cy="1056848"/>
          </a:xfrm>
          <a:prstGeom prst="rect">
            <a:avLst/>
          </a:prstGeom>
        </p:spPr>
        <p:txBody>
          <a:bodyPr/>
          <a:lstStyle/>
          <a:p>
            <a:r>
              <a:rPr dirty="0"/>
              <a:t>Input editing</a:t>
            </a:r>
          </a:p>
        </p:txBody>
      </p:sp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190" name="Screen Shot 2014-08-21 at 2.2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836" y="1965890"/>
            <a:ext cx="4083364" cy="6751299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2882900" y="4002889"/>
            <a:ext cx="5321300" cy="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782947" y="1585814"/>
            <a:ext cx="6790706" cy="266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3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One can manually modify the input preview</a:t>
            </a:r>
          </a:p>
          <a:p>
            <a:pPr algn="just">
              <a:lnSpc>
                <a:spcPct val="14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lnSpc>
                <a:spcPct val="14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dirty="0" smtClean="0"/>
          </a:p>
          <a:p>
            <a:pPr algn="just">
              <a:lnSpc>
                <a:spcPct val="14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lnSpc>
                <a:spcPct val="140000"/>
              </a:lnSpc>
              <a:buSzPct val="50000"/>
              <a:buBlip>
                <a:blip r:embed="rId3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$rem section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7052612" y="471079"/>
            <a:ext cx="5943843" cy="960771"/>
          </a:xfrm>
          <a:prstGeom prst="rect">
            <a:avLst/>
          </a:prstGeom>
        </p:spPr>
        <p:txBody>
          <a:bodyPr/>
          <a:lstStyle/>
          <a:p>
            <a:r>
              <a:rPr dirty="0"/>
              <a:t>Saving input file 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706747" y="2928379"/>
            <a:ext cx="10001425" cy="1629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Save the input on a disk:</a:t>
            </a:r>
            <a:r>
              <a:rPr b="1" dirty="0"/>
              <a:t> </a:t>
            </a:r>
            <a:r>
              <a:rPr b="1" dirty="0" smtClean="0"/>
              <a:t>File</a:t>
            </a:r>
            <a:r>
              <a:rPr lang="en-US" b="1" dirty="0" smtClean="0"/>
              <a:t> </a:t>
            </a:r>
            <a:r>
              <a:rPr b="1" dirty="0" smtClean="0"/>
              <a:t> </a:t>
            </a:r>
            <a:r>
              <a:rPr lang="en-US" b="1" dirty="0" smtClean="0"/>
              <a:t>       </a:t>
            </a:r>
            <a:r>
              <a:rPr b="1" dirty="0" smtClean="0"/>
              <a:t>save </a:t>
            </a:r>
            <a:r>
              <a:rPr b="1" dirty="0"/>
              <a:t>as</a:t>
            </a:r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Use </a:t>
            </a:r>
            <a:r>
              <a:rPr b="1" dirty="0"/>
              <a:t>.inp</a:t>
            </a:r>
            <a:r>
              <a:rPr dirty="0"/>
              <a:t> for name of the input file</a:t>
            </a:r>
          </a:p>
          <a:p>
            <a:pPr algn="just">
              <a:lnSpc>
                <a:spcPct val="14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5" name="Right Arrow 4"/>
          <p:cNvSpPr/>
          <p:nvPr/>
        </p:nvSpPr>
        <p:spPr>
          <a:xfrm>
            <a:off x="5065606" y="3225800"/>
            <a:ext cx="469886" cy="203200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pic>
        <p:nvPicPr>
          <p:cNvPr id="199" name="Screen Shot 2014-08-27 at 3.46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08" y="2377156"/>
            <a:ext cx="8301329" cy="586124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3317158" y="1671178"/>
            <a:ext cx="535448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Give a name and remember it.</a:t>
            </a:r>
          </a:p>
        </p:txBody>
      </p:sp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5093545" y="356387"/>
            <a:ext cx="7911255" cy="1056848"/>
          </a:xfrm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r>
              <a:rPr sz="3600" dirty="0"/>
              <a:t>Submitting job to </a:t>
            </a:r>
            <a:r>
              <a:rPr lang="en-US" sz="3600" dirty="0"/>
              <a:t>Iqmol server iqmol.q-chem.com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36212527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4295333" y="266699"/>
            <a:ext cx="8709467" cy="1547331"/>
          </a:xfrm>
          <a:prstGeom prst="rect">
            <a:avLst/>
          </a:prstGeom>
        </p:spPr>
        <p:txBody>
          <a:bodyPr/>
          <a:lstStyle>
            <a:lvl1pPr>
              <a:defRPr sz="4900"/>
            </a:lvl1pPr>
          </a:lstStyle>
          <a:p>
            <a:r>
              <a:rPr lang="en-US" dirty="0" err="1"/>
              <a:t>IQmol</a:t>
            </a:r>
            <a:r>
              <a:rPr lang="en-US" dirty="0" smtClean="0"/>
              <a:t>: </a:t>
            </a:r>
            <a:r>
              <a:rPr dirty="0" smtClean="0"/>
              <a:t>Building </a:t>
            </a:r>
            <a:r>
              <a:rPr dirty="0"/>
              <a:t>molecules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12120476" y="9203972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38" name="Shape 38"/>
          <p:cNvSpPr/>
          <p:nvPr/>
        </p:nvSpPr>
        <p:spPr>
          <a:xfrm>
            <a:off x="283021" y="1660407"/>
            <a:ext cx="12438758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40000"/>
              </a:lnSpc>
              <a:buSzPct val="50000"/>
              <a:buBlip>
                <a:blip r:embed="rId2"/>
              </a:buBlip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Open IQmol, the molecule building screen looks like this:</a:t>
            </a:r>
          </a:p>
        </p:txBody>
      </p:sp>
      <p:pic>
        <p:nvPicPr>
          <p:cNvPr id="39" name="Screen Shot 2014-08-21 at 11.46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51" y="2148950"/>
            <a:ext cx="9803750" cy="689383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073400" y="8998787"/>
            <a:ext cx="6934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Iqmol</a:t>
            </a:r>
            <a:r>
              <a:rPr kumimoji="0" lang="en-US" sz="20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2.7.1 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is used </a:t>
            </a:r>
            <a:r>
              <a:rPr lang="en-US" sz="2000" dirty="0" smtClean="0"/>
              <a:t>for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this presentation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7602186" y="590950"/>
            <a:ext cx="5403494" cy="873428"/>
          </a:xfrm>
          <a:prstGeom prst="rect">
            <a:avLst/>
          </a:prstGeom>
        </p:spPr>
        <p:txBody>
          <a:bodyPr/>
          <a:lstStyle/>
          <a:p>
            <a:r>
              <a:rPr dirty="0"/>
              <a:t>Job Status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325747" y="1621420"/>
            <a:ext cx="10001425" cy="941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Check the job status by selecting: “</a:t>
            </a:r>
            <a:r>
              <a:rPr b="1" dirty="0"/>
              <a:t>Calculation —&gt;Job Monitor” </a:t>
            </a:r>
          </a:p>
        </p:txBody>
      </p:sp>
      <p:pic>
        <p:nvPicPr>
          <p:cNvPr id="211" name="Screen Shot 2014-08-27 at 3.20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53" y="2562500"/>
            <a:ext cx="7917647" cy="5771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97147" y="2129420"/>
            <a:ext cx="10001425" cy="941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Check the job status by selecting: “</a:t>
            </a:r>
            <a:r>
              <a:rPr b="1"/>
              <a:t>Calculation —&gt;Job Monitor” </a:t>
            </a:r>
          </a:p>
        </p:txBody>
      </p:sp>
      <p:pic>
        <p:nvPicPr>
          <p:cNvPr id="215" name="Screen Shot 2014-08-27 at 3.21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70" y="2723420"/>
            <a:ext cx="10502962" cy="6480552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5679208" y="412412"/>
            <a:ext cx="7192050" cy="1056847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rPr dirty="0"/>
              <a:t>Monitoring submitted job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97147" y="2302443"/>
            <a:ext cx="1000142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 Job </a:t>
            </a:r>
            <a:r>
              <a:rPr dirty="0" smtClean="0"/>
              <a:t>status:</a:t>
            </a:r>
            <a:endParaRPr dirty="0"/>
          </a:p>
        </p:txBody>
      </p:sp>
      <p:pic>
        <p:nvPicPr>
          <p:cNvPr id="220" name="Screen Shot 2014-08-21 at 2.41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15904"/>
            <a:ext cx="9959453" cy="547926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 flipV="1">
            <a:off x="901700" y="4521198"/>
            <a:ext cx="2654300" cy="403860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 flipH="1" flipV="1">
            <a:off x="6127815" y="5448300"/>
            <a:ext cx="1873610" cy="320039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 flipH="1">
            <a:off x="8635999" y="2668575"/>
            <a:ext cx="939798" cy="2017726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6655490" y="2122474"/>
            <a:ext cx="631785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use left mouse button to select the job</a:t>
            </a:r>
          </a:p>
        </p:txBody>
      </p:sp>
      <p:sp>
        <p:nvSpPr>
          <p:cNvPr id="225" name="Shape 225"/>
          <p:cNvSpPr/>
          <p:nvPr/>
        </p:nvSpPr>
        <p:spPr>
          <a:xfrm>
            <a:off x="6127815" y="8433795"/>
            <a:ext cx="6665653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use right mouse button to see this menu</a:t>
            </a:r>
          </a:p>
        </p:txBody>
      </p:sp>
      <p:sp>
        <p:nvSpPr>
          <p:cNvPr id="226" name="Shape 226"/>
          <p:cNvSpPr/>
          <p:nvPr/>
        </p:nvSpPr>
        <p:spPr>
          <a:xfrm>
            <a:off x="230640" y="8433795"/>
            <a:ext cx="558053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kill the job by selecting this option</a:t>
            </a:r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5093545" y="230670"/>
            <a:ext cx="7911255" cy="1547330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rPr dirty="0"/>
              <a:t>Monitoring submitted job</a:t>
            </a:r>
          </a:p>
        </p:txBody>
      </p:sp>
    </p:spTree>
    <p:extLst>
      <p:ext uri="{BB962C8B-B14F-4D97-AF65-F5344CB8AC3E}">
        <p14:creationId xmlns:p14="http://schemas.microsoft.com/office/powerpoint/2010/main" val="145374352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pic>
        <p:nvPicPr>
          <p:cNvPr id="230" name="Screen Shot 2014-08-27 at 3.3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46" y="1892300"/>
            <a:ext cx="9468054" cy="632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7052612" y="645423"/>
            <a:ext cx="5943843" cy="794025"/>
          </a:xfrm>
          <a:prstGeom prst="rect">
            <a:avLst/>
          </a:prstGeom>
        </p:spPr>
        <p:txBody>
          <a:bodyPr/>
          <a:lstStyle>
            <a:lvl1pPr>
              <a:defRPr sz="4900"/>
            </a:lvl1pPr>
          </a:lstStyle>
          <a:p>
            <a:r>
              <a:rPr dirty="0"/>
              <a:t>Job is finished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pic>
        <p:nvPicPr>
          <p:cNvPr id="234" name="Screen Shot 2014-08-27 at 3.38.1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964" y="2925593"/>
            <a:ext cx="8656362" cy="6378914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734290" y="1949761"/>
            <a:ext cx="480515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9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 smtClean="0"/>
              <a:t>Create new folder to store output files:</a:t>
            </a:r>
            <a:endParaRPr sz="2000" dirty="0"/>
          </a:p>
        </p:txBody>
      </p:sp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5106245" y="485850"/>
            <a:ext cx="7911255" cy="96077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dirty="0"/>
              <a:t>Copy files to your laptop</a:t>
            </a:r>
          </a:p>
        </p:txBody>
      </p:sp>
    </p:spTree>
    <p:extLst>
      <p:ext uri="{BB962C8B-B14F-4D97-AF65-F5344CB8AC3E}">
        <p14:creationId xmlns:p14="http://schemas.microsoft.com/office/powerpoint/2010/main" val="1253109307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4748181" y="139698"/>
            <a:ext cx="8256619" cy="16383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dirty="0"/>
              <a:t>After you copied files to your laptop </a:t>
            </a:r>
          </a:p>
        </p:txBody>
      </p:sp>
      <p:sp>
        <p:nvSpPr>
          <p:cNvPr id="240" name="Shape 2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pic>
        <p:nvPicPr>
          <p:cNvPr id="241" name="Screen Shot 2014-08-27 at 3.53.2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4700" y="3369271"/>
            <a:ext cx="7541561" cy="4018358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3613800" y="3796651"/>
            <a:ext cx="1551172" cy="728059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285802" y="2825749"/>
            <a:ext cx="3632096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Golden star shows that it </a:t>
            </a:r>
            <a:r>
              <a:rPr lang="en-US" dirty="0" smtClean="0"/>
              <a:t>is</a:t>
            </a:r>
            <a:r>
              <a:rPr dirty="0" smtClean="0"/>
              <a:t> </a:t>
            </a:r>
            <a:r>
              <a:rPr dirty="0"/>
              <a:t>copied </a:t>
            </a:r>
            <a:r>
              <a:rPr dirty="0" smtClean="0"/>
              <a:t>properly</a:t>
            </a:r>
            <a:r>
              <a:rPr lang="en-US" dirty="0" smtClean="0"/>
              <a:t>.</a:t>
            </a:r>
            <a:endParaRPr dirty="0"/>
          </a:p>
          <a:p>
            <a:pPr algn="just">
              <a:defRPr sz="2400"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algn="just"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Click the checkbox !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4414299" y="536574"/>
            <a:ext cx="8582867" cy="921856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r>
              <a:rPr dirty="0"/>
              <a:t>Analyzing Output: Optimization</a:t>
            </a:r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23899" y="1632979"/>
            <a:ext cx="11929165" cy="1629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After the calculations </a:t>
            </a:r>
            <a:r>
              <a:rPr dirty="0" smtClean="0"/>
              <a:t>has</a:t>
            </a:r>
            <a:r>
              <a:rPr lang="en-US" dirty="0" smtClean="0"/>
              <a:t> been</a:t>
            </a:r>
            <a:r>
              <a:rPr dirty="0" smtClean="0"/>
              <a:t> </a:t>
            </a:r>
            <a:r>
              <a:rPr dirty="0"/>
              <a:t>completed, open the .out (output) with </a:t>
            </a:r>
            <a:r>
              <a:rPr lang="en-US" dirty="0" smtClean="0"/>
              <a:t>I</a:t>
            </a:r>
            <a:r>
              <a:rPr dirty="0" smtClean="0"/>
              <a:t>Qmol</a:t>
            </a:r>
            <a:r>
              <a:rPr dirty="0"/>
              <a:t>. The example here is H</a:t>
            </a:r>
            <a:r>
              <a:rPr baseline="-5999" dirty="0"/>
              <a:t>2</a:t>
            </a:r>
            <a:r>
              <a:rPr dirty="0"/>
              <a:t>O after optimization and frequency analysis.</a:t>
            </a:r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Click the small arrow next to the checkbox to see various calculated properties </a:t>
            </a:r>
          </a:p>
        </p:txBody>
      </p:sp>
      <p:pic>
        <p:nvPicPr>
          <p:cNvPr id="248" name="Screen Shot 2014-08-21 at 3.12.55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39" y="3411953"/>
            <a:ext cx="7496125" cy="5005273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4687484" y="5708650"/>
            <a:ext cx="74437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967088" y="4908549"/>
            <a:ext cx="3632095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Clicking the arrow next to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Geometries </a:t>
            </a:r>
            <a:r>
              <a:rPr dirty="0"/>
              <a:t>gives the calculated energy at every step of optimization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5092700" y="402530"/>
            <a:ext cx="7905790" cy="118497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rPr dirty="0"/>
              <a:t>Analyzing Output: Frequencies</a:t>
            </a:r>
          </a:p>
        </p:txBody>
      </p:sp>
      <p:sp>
        <p:nvSpPr>
          <p:cNvPr id="253" name="Shape 2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419099" y="2471179"/>
            <a:ext cx="12166601" cy="1629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Clicking the arrow next to </a:t>
            </a:r>
            <a:r>
              <a:rPr b="1" dirty="0"/>
              <a:t>Frequencies </a:t>
            </a:r>
            <a:r>
              <a:rPr dirty="0"/>
              <a:t>gives the calculated frequencies and displaced vectors for each frequency (for H</a:t>
            </a:r>
            <a:r>
              <a:rPr baseline="-5999" dirty="0"/>
              <a:t>2</a:t>
            </a:r>
            <a:r>
              <a:rPr dirty="0"/>
              <a:t>O: 3N-6=3 vibrational frequencies)</a:t>
            </a:r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Double click at each value to animate the vibration </a:t>
            </a:r>
          </a:p>
        </p:txBody>
      </p:sp>
      <p:pic>
        <p:nvPicPr>
          <p:cNvPr id="255" name="Screen Shot 2014-08-21 at 3.17.5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9" y="4973279"/>
            <a:ext cx="3586541" cy="2852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Screen Shot 2014-08-21 at 3.18.0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43" y="4945921"/>
            <a:ext cx="3667839" cy="2906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Screen Shot 2014-08-21 at 3.20.21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77" y="4984021"/>
            <a:ext cx="3748546" cy="2973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5372100" y="228600"/>
            <a:ext cx="7627383" cy="1231900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</a:lstStyle>
          <a:p>
            <a:r>
              <a:rPr dirty="0"/>
              <a:t>Analyzing Output: Orbitals, Density, Spin Density ,…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351147" y="1759979"/>
            <a:ext cx="12648336" cy="1629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b="1" dirty="0"/>
              <a:t>Must add GUI = 2  in the $ rem section  </a:t>
            </a:r>
            <a:r>
              <a:rPr dirty="0"/>
              <a:t>(IQmol does it by default) </a:t>
            </a:r>
            <a:endParaRPr b="1" dirty="0"/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Open </a:t>
            </a:r>
            <a:r>
              <a:rPr b="1" dirty="0"/>
              <a:t>.Fchk</a:t>
            </a:r>
            <a:r>
              <a:rPr dirty="0"/>
              <a:t> file to see orbitals, density, spin density and so on. </a:t>
            </a:r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lang="en-US" dirty="0" smtClean="0"/>
              <a:t>Double </a:t>
            </a:r>
            <a:r>
              <a:rPr lang="en-US" dirty="0"/>
              <a:t>c</a:t>
            </a:r>
            <a:r>
              <a:rPr dirty="0" smtClean="0"/>
              <a:t>lick </a:t>
            </a:r>
            <a:r>
              <a:rPr lang="en-US" dirty="0" smtClean="0"/>
              <a:t>on</a:t>
            </a:r>
            <a:r>
              <a:rPr dirty="0" smtClean="0"/>
              <a:t> </a:t>
            </a:r>
            <a:r>
              <a:rPr lang="en-US" b="1" dirty="0" smtClean="0"/>
              <a:t>MO Surfaces </a:t>
            </a:r>
            <a:r>
              <a:rPr lang="en-US" dirty="0" smtClean="0"/>
              <a:t>under </a:t>
            </a:r>
            <a:r>
              <a:rPr lang="en-US" b="1" dirty="0" smtClean="0"/>
              <a:t>Molecular Orbitals </a:t>
            </a:r>
            <a:r>
              <a:rPr lang="en-US" dirty="0" smtClean="0"/>
              <a:t>(mac)</a:t>
            </a:r>
            <a:r>
              <a:rPr dirty="0" smtClean="0"/>
              <a:t> </a:t>
            </a:r>
            <a:r>
              <a:rPr dirty="0"/>
              <a:t>and a window </a:t>
            </a:r>
            <a:r>
              <a:rPr dirty="0" smtClean="0"/>
              <a:t>pops</a:t>
            </a:r>
            <a:r>
              <a:rPr lang="en-US" dirty="0" smtClean="0"/>
              <a:t> </a:t>
            </a:r>
            <a:r>
              <a:rPr dirty="0" smtClean="0"/>
              <a:t>up</a:t>
            </a:r>
            <a:endParaRPr dirty="0"/>
          </a:p>
        </p:txBody>
      </p:sp>
      <p:pic>
        <p:nvPicPr>
          <p:cNvPr id="262" name="Screen Shot 2014-08-21 at 3.26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036" y="3488626"/>
            <a:ext cx="10453924" cy="5541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5372100" y="228600"/>
            <a:ext cx="7627383" cy="1231900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</a:lstStyle>
          <a:p>
            <a:r>
              <a:rPr dirty="0"/>
              <a:t>Analyzing Output: Orbitals, Density, Spin Density ,…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351147" y="1662911"/>
            <a:ext cx="12648336" cy="111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MS Windows</a:t>
            </a:r>
            <a:r>
              <a:rPr lang="en-US" dirty="0" smtClean="0"/>
              <a:t> views are little different</a:t>
            </a:r>
            <a:endParaRPr dirty="0"/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lang="en-US" dirty="0" smtClean="0"/>
              <a:t>Just double </a:t>
            </a:r>
            <a:r>
              <a:rPr lang="en-US" dirty="0"/>
              <a:t>c</a:t>
            </a:r>
            <a:r>
              <a:rPr dirty="0" smtClean="0"/>
              <a:t>lick </a:t>
            </a:r>
            <a:r>
              <a:rPr lang="en-US" dirty="0" smtClean="0"/>
              <a:t>on</a:t>
            </a:r>
            <a:r>
              <a:rPr dirty="0" smtClean="0"/>
              <a:t> </a:t>
            </a:r>
            <a:r>
              <a:rPr lang="en-US" b="1" dirty="0" smtClean="0"/>
              <a:t>MO Surfaces</a:t>
            </a:r>
            <a:r>
              <a:rPr dirty="0" smtClean="0"/>
              <a:t> </a:t>
            </a:r>
            <a:r>
              <a:rPr dirty="0"/>
              <a:t>and </a:t>
            </a:r>
            <a:r>
              <a:rPr lang="en-US" dirty="0"/>
              <a:t> “Add Surface” </a:t>
            </a:r>
            <a:r>
              <a:rPr dirty="0" smtClean="0"/>
              <a:t> </a:t>
            </a:r>
            <a:r>
              <a:rPr dirty="0"/>
              <a:t>window </a:t>
            </a:r>
            <a:r>
              <a:rPr dirty="0" smtClean="0"/>
              <a:t>pops</a:t>
            </a:r>
            <a:r>
              <a:rPr lang="en-US" dirty="0" smtClean="0"/>
              <a:t> </a:t>
            </a:r>
            <a:r>
              <a:rPr dirty="0" smtClean="0"/>
              <a:t>up</a:t>
            </a:r>
            <a:endParaRPr dirty="0"/>
          </a:p>
        </p:txBody>
      </p:sp>
      <p:pic>
        <p:nvPicPr>
          <p:cNvPr id="262" name="Screen Shot 2014-08-21 at 3.26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40" y="2815526"/>
            <a:ext cx="8705315" cy="55417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019926" y="8532776"/>
            <a:ext cx="601307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Screen shot from Windows 7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313932" y="5371084"/>
            <a:ext cx="1226068" cy="484632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9093584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436634" y="368299"/>
            <a:ext cx="8568166" cy="1168401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Iqmol</a:t>
            </a:r>
            <a:r>
              <a:rPr lang="en-US" dirty="0" smtClean="0"/>
              <a:t>: Quick overview</a:t>
            </a:r>
            <a:endParaRPr dirty="0"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12120476" y="9203972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2" name="Picture 1" descr="Screen Shot 2016-05-24 at 8.1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701800"/>
            <a:ext cx="7415695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0" y="1701800"/>
            <a:ext cx="12446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(MV)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6337300" y="6211143"/>
            <a:ext cx="6438899" cy="2382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buSzPct val="50000"/>
              <a:buBlip>
                <a:blip r:embed="rId2"/>
              </a:buBlip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C</a:t>
            </a:r>
            <a:r>
              <a:rPr dirty="0" smtClean="0"/>
              <a:t>lick </a:t>
            </a:r>
            <a:r>
              <a:rPr dirty="0"/>
              <a:t>the arrow next to </a:t>
            </a:r>
            <a:r>
              <a:rPr lang="en-US" b="1" dirty="0" smtClean="0"/>
              <a:t>MO </a:t>
            </a:r>
            <a:r>
              <a:rPr b="1" dirty="0" smtClean="0"/>
              <a:t>Surfaces</a:t>
            </a:r>
            <a:r>
              <a:rPr dirty="0" smtClean="0"/>
              <a:t> </a:t>
            </a:r>
            <a:r>
              <a:rPr dirty="0"/>
              <a:t>to see the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dirty="0" smtClean="0"/>
              <a:t>orbitals </a:t>
            </a:r>
            <a:r>
              <a:rPr dirty="0"/>
              <a:t>one by one by clicking the checkbox of the </a:t>
            </a:r>
            <a:r>
              <a:rPr lang="en-US" dirty="0" smtClean="0"/>
              <a:t>  </a:t>
            </a:r>
            <a:r>
              <a:rPr dirty="0" smtClean="0"/>
              <a:t>corresponding </a:t>
            </a:r>
            <a:r>
              <a:rPr dirty="0"/>
              <a:t>orbital (do not forget to uncheck the </a:t>
            </a:r>
            <a:r>
              <a:rPr lang="en-US" dirty="0" smtClean="0"/>
              <a:t>  </a:t>
            </a:r>
            <a:r>
              <a:rPr dirty="0" smtClean="0"/>
              <a:t>old </a:t>
            </a:r>
            <a:r>
              <a:rPr dirty="0"/>
              <a:t>one)</a:t>
            </a:r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Use “</a:t>
            </a:r>
            <a:r>
              <a:rPr dirty="0" smtClean="0"/>
              <a:t>Manipulat</a:t>
            </a:r>
            <a:r>
              <a:rPr lang="en-US" dirty="0" smtClean="0"/>
              <a:t>e</a:t>
            </a:r>
            <a:r>
              <a:rPr dirty="0" smtClean="0"/>
              <a:t> </a:t>
            </a:r>
            <a:r>
              <a:rPr lang="en-US" dirty="0" smtClean="0"/>
              <a:t>M</a:t>
            </a:r>
            <a:r>
              <a:rPr dirty="0" smtClean="0"/>
              <a:t>ode</a:t>
            </a:r>
            <a:r>
              <a:rPr lang="en-US" dirty="0" smtClean="0"/>
              <a:t>"</a:t>
            </a:r>
            <a:r>
              <a:rPr dirty="0" smtClean="0"/>
              <a:t> </a:t>
            </a:r>
            <a:r>
              <a:rPr dirty="0"/>
              <a:t>to better see the </a:t>
            </a:r>
            <a:r>
              <a:rPr dirty="0" smtClean="0"/>
              <a:t>orbital</a:t>
            </a:r>
            <a:endParaRPr dirty="0"/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To save the screen: </a:t>
            </a:r>
            <a:r>
              <a:rPr b="1" dirty="0"/>
              <a:t>File —&gt; Save Picture </a:t>
            </a:r>
          </a:p>
        </p:txBody>
      </p:sp>
      <p:pic>
        <p:nvPicPr>
          <p:cNvPr id="266" name="Screen Shot 2014-08-21 at 3.32.1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8" y="1447801"/>
            <a:ext cx="6000328" cy="356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Screen Shot 2014-08-21 at 3.35.5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7" y="5244899"/>
            <a:ext cx="5986153" cy="4209109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5422900" y="203200"/>
            <a:ext cx="7581900" cy="1244600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</a:lstStyle>
          <a:p>
            <a:r>
              <a:rPr dirty="0"/>
              <a:t>Analyzing Output: Orbitals, Density, Spin Density ,…</a:t>
            </a:r>
          </a:p>
        </p:txBody>
      </p:sp>
      <p:sp>
        <p:nvSpPr>
          <p:cNvPr id="7" name="Shape 265"/>
          <p:cNvSpPr/>
          <p:nvPr/>
        </p:nvSpPr>
        <p:spPr>
          <a:xfrm>
            <a:off x="6507857" y="2017150"/>
            <a:ext cx="5805685" cy="1975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Select orbital </a:t>
            </a:r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Select the relevant orbital (default: HOMO)</a:t>
            </a:r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Select the quality you want</a:t>
            </a:r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Click </a:t>
            </a:r>
            <a:r>
              <a:rPr b="1" dirty="0" smtClean="0"/>
              <a:t>calculate</a:t>
            </a:r>
            <a:endParaRPr b="1" dirty="0"/>
          </a:p>
        </p:txBody>
      </p:sp>
      <p:sp>
        <p:nvSpPr>
          <p:cNvPr id="290" name="Freeform 289"/>
          <p:cNvSpPr/>
          <p:nvPr/>
        </p:nvSpPr>
        <p:spPr>
          <a:xfrm>
            <a:off x="3465430" y="4521200"/>
            <a:ext cx="4915403" cy="800100"/>
          </a:xfrm>
          <a:custGeom>
            <a:avLst/>
            <a:gdLst>
              <a:gd name="connsiteX0" fmla="*/ 3953563 w 4250638"/>
              <a:gd name="connsiteY0" fmla="*/ 0 h 899233"/>
              <a:gd name="connsiteX1" fmla="*/ 3928163 w 4250638"/>
              <a:gd name="connsiteY1" fmla="*/ 736600 h 899233"/>
              <a:gd name="connsiteX2" fmla="*/ 664263 w 4250638"/>
              <a:gd name="connsiteY2" fmla="*/ 876300 h 899233"/>
              <a:gd name="connsiteX3" fmla="*/ 54663 w 4250638"/>
              <a:gd name="connsiteY3" fmla="*/ 393700 h 899233"/>
              <a:gd name="connsiteX4" fmla="*/ 29263 w 4250638"/>
              <a:gd name="connsiteY4" fmla="*/ 381000 h 899233"/>
              <a:gd name="connsiteX0" fmla="*/ 3898900 w 4195975"/>
              <a:gd name="connsiteY0" fmla="*/ 0 h 899233"/>
              <a:gd name="connsiteX1" fmla="*/ 3873500 w 4195975"/>
              <a:gd name="connsiteY1" fmla="*/ 736600 h 899233"/>
              <a:gd name="connsiteX2" fmla="*/ 609600 w 4195975"/>
              <a:gd name="connsiteY2" fmla="*/ 876300 h 899233"/>
              <a:gd name="connsiteX3" fmla="*/ 0 w 4195975"/>
              <a:gd name="connsiteY3" fmla="*/ 393700 h 899233"/>
              <a:gd name="connsiteX0" fmla="*/ 3898900 w 4195975"/>
              <a:gd name="connsiteY0" fmla="*/ 0 h 899233"/>
              <a:gd name="connsiteX1" fmla="*/ 3873500 w 4195975"/>
              <a:gd name="connsiteY1" fmla="*/ 736600 h 899233"/>
              <a:gd name="connsiteX2" fmla="*/ 609600 w 4195975"/>
              <a:gd name="connsiteY2" fmla="*/ 876300 h 899233"/>
              <a:gd name="connsiteX3" fmla="*/ 0 w 4195975"/>
              <a:gd name="connsiteY3" fmla="*/ 393700 h 899233"/>
              <a:gd name="connsiteX0" fmla="*/ 3289300 w 3586375"/>
              <a:gd name="connsiteY0" fmla="*/ 0 h 899233"/>
              <a:gd name="connsiteX1" fmla="*/ 3263900 w 3586375"/>
              <a:gd name="connsiteY1" fmla="*/ 736600 h 899233"/>
              <a:gd name="connsiteX2" fmla="*/ 0 w 3586375"/>
              <a:gd name="connsiteY2" fmla="*/ 876300 h 899233"/>
              <a:gd name="connsiteX0" fmla="*/ 4457700 w 4837533"/>
              <a:gd name="connsiteY0" fmla="*/ 0 h 841089"/>
              <a:gd name="connsiteX1" fmla="*/ 4432300 w 4837533"/>
              <a:gd name="connsiteY1" fmla="*/ 736600 h 841089"/>
              <a:gd name="connsiteX2" fmla="*/ 0 w 4837533"/>
              <a:gd name="connsiteY2" fmla="*/ 800100 h 841089"/>
              <a:gd name="connsiteX0" fmla="*/ 4535570 w 4915403"/>
              <a:gd name="connsiteY0" fmla="*/ 0 h 800100"/>
              <a:gd name="connsiteX1" fmla="*/ 4510170 w 4915403"/>
              <a:gd name="connsiteY1" fmla="*/ 736600 h 800100"/>
              <a:gd name="connsiteX2" fmla="*/ 77870 w 4915403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5403" h="800100">
                <a:moveTo>
                  <a:pt x="4535570" y="0"/>
                </a:moveTo>
                <a:cubicBezTo>
                  <a:pt x="4796978" y="295275"/>
                  <a:pt x="5253120" y="603250"/>
                  <a:pt x="4510170" y="736600"/>
                </a:cubicBezTo>
                <a:cubicBezTo>
                  <a:pt x="3767220" y="869950"/>
                  <a:pt x="-635447" y="603250"/>
                  <a:pt x="77870" y="800100"/>
                </a:cubicBezTo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294" name="Straight Arrow Connector 293"/>
          <p:cNvCxnSpPr/>
          <p:nvPr/>
        </p:nvCxnSpPr>
        <p:spPr>
          <a:xfrm flipH="1">
            <a:off x="4279900" y="3993075"/>
            <a:ext cx="3467100" cy="64242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  <p:pic>
        <p:nvPicPr>
          <p:cNvPr id="271" name="Screen Shot 2014-08-21 at 3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46" y="2670810"/>
            <a:ext cx="7581154" cy="5610054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533400" y="1837761"/>
            <a:ext cx="120777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>
              <a:lnSpc>
                <a:spcPct val="140000"/>
              </a:lnSpc>
              <a:buSzPct val="50000"/>
              <a:buBlip>
                <a:blip r:embed="rId3"/>
              </a:buBlip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200" dirty="0"/>
              <a:t> </a:t>
            </a:r>
            <a:r>
              <a:rPr lang="en-US" sz="2200" dirty="0" smtClean="0"/>
              <a:t>To change the quality of the surface double click on the orbital being displayed in MV.</a:t>
            </a:r>
            <a:endParaRPr sz="2200" dirty="0"/>
          </a:p>
        </p:txBody>
      </p:sp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6083300" y="177800"/>
            <a:ext cx="6921500" cy="134413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</a:lstStyle>
          <a:p>
            <a:r>
              <a:rPr dirty="0"/>
              <a:t>Analyzing Output: Orbitals, Density, Spin Density ,…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42</a:t>
            </a:fld>
            <a:endParaRPr/>
          </a:p>
        </p:txBody>
      </p:sp>
      <p:pic>
        <p:nvPicPr>
          <p:cNvPr id="271" name="Screen Shot 2014-08-21 at 3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90" y="3112561"/>
            <a:ext cx="9176222" cy="5187436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427347" y="1483397"/>
            <a:ext cx="11431167" cy="1629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lnSpc>
                <a:spcPct val="140000"/>
              </a:lnSpc>
              <a:buSzPct val="50000"/>
              <a:buBlip>
                <a:blip r:embed="rId3"/>
              </a:buBlip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 Double click on </a:t>
            </a:r>
            <a:r>
              <a:rPr lang="en-US" b="1" dirty="0" smtClean="0"/>
              <a:t>MO Surface</a:t>
            </a:r>
            <a:r>
              <a:rPr lang="en-US" dirty="0" smtClean="0"/>
              <a:t> again from MV panel</a:t>
            </a:r>
          </a:p>
          <a:p>
            <a:r>
              <a:rPr lang="en-US" dirty="0" smtClean="0"/>
              <a:t> “Add Surface” window will pop up again</a:t>
            </a:r>
          </a:p>
          <a:p>
            <a:r>
              <a:rPr lang="en-US" dirty="0"/>
              <a:t> Select different properties to be calculated; spin density, density, and so on….</a:t>
            </a:r>
            <a:endParaRPr dirty="0"/>
          </a:p>
        </p:txBody>
      </p:sp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5257800" y="38099"/>
            <a:ext cx="7741683" cy="14351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</a:lstStyle>
          <a:p>
            <a:r>
              <a:rPr dirty="0"/>
              <a:t>Analyzing Output: Orbitals, Density, Spin Density ,…</a:t>
            </a:r>
          </a:p>
        </p:txBody>
      </p:sp>
    </p:spTree>
    <p:extLst>
      <p:ext uri="{BB962C8B-B14F-4D97-AF65-F5344CB8AC3E}">
        <p14:creationId xmlns:p14="http://schemas.microsoft.com/office/powerpoint/2010/main" val="4218428231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>
            <a:outerShdw blurRad="190500" dist="50800" dir="5400000" rotWithShape="0">
              <a:srgbClr val="000228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1485602" y="3722737"/>
            <a:ext cx="10033596" cy="23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5000" b="1">
                <a:solidFill>
                  <a:srgbClr val="FD890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Performing Q-Chem calculations</a:t>
            </a:r>
          </a:p>
          <a:p>
            <a:pPr>
              <a:defRPr sz="4600" b="1">
                <a:solidFill>
                  <a:srgbClr val="FD890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Example 2: CH</a:t>
            </a:r>
            <a:r>
              <a:rPr baseline="-5999"/>
              <a:t>2</a:t>
            </a:r>
            <a:r>
              <a:t>O (</a:t>
            </a:r>
            <a:r>
              <a:rPr sz="3800"/>
              <a:t>Formaldehyde)</a:t>
            </a:r>
            <a:r>
              <a:t> </a:t>
            </a:r>
          </a:p>
          <a:p>
            <a:pPr>
              <a:defRPr sz="4100" b="1">
                <a:solidFill>
                  <a:srgbClr val="FD890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sz="4100" b="1">
                <a:solidFill>
                  <a:srgbClr val="FD890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5789506" y="203199"/>
            <a:ext cx="7911255" cy="1547331"/>
          </a:xfrm>
          <a:prstGeom prst="rect">
            <a:avLst/>
          </a:prstGeom>
        </p:spPr>
        <p:txBody>
          <a:bodyPr/>
          <a:lstStyle/>
          <a:p>
            <a:r>
              <a:rPr dirty="0"/>
              <a:t>Formaldehyde </a:t>
            </a:r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44</a:t>
            </a:fld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idx="4294967295"/>
          </p:nvPr>
        </p:nvSpPr>
        <p:spPr>
          <a:xfrm>
            <a:off x="850900" y="2295524"/>
            <a:ext cx="12609612" cy="5626101"/>
          </a:xfrm>
          <a:prstGeom prst="rect">
            <a:avLst/>
          </a:prstGeom>
        </p:spPr>
        <p:txBody>
          <a:bodyPr lIns="38100" tIns="38100" rIns="38100" bIns="38100"/>
          <a:lstStyle/>
          <a:p>
            <a:pPr marL="342900" indent="-342900">
              <a:lnSpc>
                <a:spcPct val="9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42900" indent="-342900">
              <a:lnSpc>
                <a:spcPct val="9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Build molecule, clean-up (force-field opt-n), check symmetry (symmetrize molecule)</a:t>
            </a:r>
          </a:p>
          <a:p>
            <a:pPr marL="342900" indent="-342900">
              <a:lnSpc>
                <a:spcPct val="9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Optimize wB97X-D/6-31+G*</a:t>
            </a:r>
          </a:p>
          <a:p>
            <a:pPr marL="342900" indent="-342900">
              <a:lnSpc>
                <a:spcPct val="9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Play with changing the view of the molecule, move it around, zoom</a:t>
            </a:r>
          </a:p>
          <a:p>
            <a:pPr marL="342900" indent="-342900">
              <a:lnSpc>
                <a:spcPct val="9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Use ‘Select’ feature to measure bonds and angles</a:t>
            </a:r>
          </a:p>
          <a:p>
            <a:pPr marL="342900" indent="-342900">
              <a:lnSpc>
                <a:spcPct val="9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Look at MOs: HOMO, HOMO-1, LUMO</a:t>
            </a:r>
          </a:p>
          <a:p>
            <a:pPr marL="342900" indent="-342900">
              <a:lnSpc>
                <a:spcPct val="9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Run FREQ job, look at vibrations (click versus double-click)</a:t>
            </a:r>
          </a:p>
          <a:p>
            <a:pPr marL="342900" indent="-342900">
              <a:lnSpc>
                <a:spcPct val="9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Advanced: Run NBO analysis, look at NBO charges and bond orders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dissolve/>
      </p:transition>
    </mc:Choice>
    <mc:Fallback xmlns="">
      <p:transition spd="fast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xfrm>
            <a:off x="4533900" y="330199"/>
            <a:ext cx="8472726" cy="11176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dirty="0"/>
              <a:t>Building up/Check symmetry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45</a:t>
            </a:fld>
            <a:endParaRPr/>
          </a:p>
        </p:txBody>
      </p:sp>
      <p:pic>
        <p:nvPicPr>
          <p:cNvPr id="284" name="Screen Shot 2014-08-26 at 5.52.4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7" y="2651032"/>
            <a:ext cx="5707886" cy="40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Screen Shot 2014-08-26 at 5.53.1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350" y="2712944"/>
            <a:ext cx="5512281" cy="4327712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406400" y="4572000"/>
            <a:ext cx="1270000" cy="2591396"/>
          </a:xfrm>
          <a:prstGeom prst="roundRect">
            <a:avLst>
              <a:gd name="adj" fmla="val 15000"/>
            </a:avLst>
          </a:prstGeom>
          <a:blipFill>
            <a:blip r:embed="rId4">
              <a:alphaModFix amt="3740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 flipV="1">
            <a:off x="1073480" y="7238351"/>
            <a:ext cx="1" cy="9017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5992707" y="215899"/>
            <a:ext cx="7012094" cy="1231901"/>
          </a:xfrm>
          <a:prstGeom prst="rect">
            <a:avLst/>
          </a:prstGeom>
        </p:spPr>
        <p:txBody>
          <a:bodyPr/>
          <a:lstStyle/>
          <a:p>
            <a:pPr>
              <a:defRPr sz="5400"/>
            </a:pPr>
            <a:r>
              <a:rPr dirty="0"/>
              <a:t>CH</a:t>
            </a:r>
            <a:r>
              <a:rPr baseline="-5999" dirty="0"/>
              <a:t>2</a:t>
            </a:r>
            <a:r>
              <a:rPr dirty="0"/>
              <a:t>O Optimization</a:t>
            </a:r>
          </a:p>
        </p:txBody>
      </p:sp>
      <p:sp>
        <p:nvSpPr>
          <p:cNvPr id="290" name="Shape 2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46</a:t>
            </a:fld>
            <a:endParaRPr/>
          </a:p>
        </p:txBody>
      </p:sp>
      <p:pic>
        <p:nvPicPr>
          <p:cNvPr id="291" name="Screen Shot 2014-08-26 at 6.0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15" y="1648941"/>
            <a:ext cx="9617185" cy="6707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xfrm>
            <a:off x="6463320" y="172371"/>
            <a:ext cx="6538227" cy="1278786"/>
          </a:xfrm>
          <a:prstGeom prst="rect">
            <a:avLst/>
          </a:prstGeom>
        </p:spPr>
        <p:txBody>
          <a:bodyPr/>
          <a:lstStyle/>
          <a:p>
            <a:pPr>
              <a:defRPr sz="5400"/>
            </a:pPr>
            <a:r>
              <a:rPr dirty="0"/>
              <a:t>CH</a:t>
            </a:r>
            <a:r>
              <a:rPr baseline="-5999" dirty="0"/>
              <a:t>2</a:t>
            </a:r>
            <a:r>
              <a:rPr dirty="0"/>
              <a:t>O Frequency </a:t>
            </a:r>
          </a:p>
        </p:txBody>
      </p:sp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47</a:t>
            </a:fld>
            <a:endParaRPr/>
          </a:p>
        </p:txBody>
      </p:sp>
      <p:pic>
        <p:nvPicPr>
          <p:cNvPr id="295" name="Screen Shot 2014-08-26 at 6.01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59" y="1683993"/>
            <a:ext cx="9580841" cy="6677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5080845" y="293997"/>
            <a:ext cx="7911255" cy="1162533"/>
          </a:xfrm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r>
              <a:rPr dirty="0"/>
              <a:t>Submitting job to </a:t>
            </a:r>
            <a:r>
              <a:rPr lang="en-US" dirty="0" smtClean="0"/>
              <a:t>QChem</a:t>
            </a:r>
            <a:endParaRPr dirty="0"/>
          </a:p>
        </p:txBody>
      </p:sp>
      <p:sp>
        <p:nvSpPr>
          <p:cNvPr id="298" name="Shape 2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48</a:t>
            </a:fld>
            <a:endParaRPr/>
          </a:p>
        </p:txBody>
      </p:sp>
      <p:pic>
        <p:nvPicPr>
          <p:cNvPr id="299" name="Screen Shot 2014-08-26 at 6.0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48" y="1641184"/>
            <a:ext cx="9682351" cy="6777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xfrm>
            <a:off x="5080845" y="496478"/>
            <a:ext cx="7911255" cy="960771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dirty="0"/>
              <a:t>Monitoring submitted job</a:t>
            </a:r>
          </a:p>
        </p:txBody>
      </p:sp>
      <p:sp>
        <p:nvSpPr>
          <p:cNvPr id="306" name="Shape 3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49</a:t>
            </a:fld>
            <a:endParaRPr/>
          </a:p>
        </p:txBody>
      </p:sp>
      <p:pic>
        <p:nvPicPr>
          <p:cNvPr id="307" name="Screen Shot 2014-08-26 at 6.08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00" y="1727813"/>
            <a:ext cx="8270544" cy="6501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436634" y="368299"/>
            <a:ext cx="8568166" cy="1547331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IQmol</a:t>
            </a:r>
            <a:r>
              <a:rPr lang="en-US" dirty="0"/>
              <a:t>: </a:t>
            </a:r>
            <a:r>
              <a:rPr dirty="0" smtClean="0"/>
              <a:t>Main </a:t>
            </a:r>
            <a:r>
              <a:rPr dirty="0"/>
              <a:t>build tools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12120476" y="9203972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43" name="Screen Shot 2014-08-21 at 11.49.5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844" y="3909319"/>
            <a:ext cx="9942712" cy="2049262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5734050" y="3113285"/>
            <a:ext cx="0" cy="8255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3850235" y="5945465"/>
            <a:ext cx="1" cy="90170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839508" y="2516516"/>
            <a:ext cx="2118284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40000"/>
              </a:lnSpc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Build Mode</a:t>
            </a:r>
          </a:p>
        </p:txBody>
      </p:sp>
      <p:sp>
        <p:nvSpPr>
          <p:cNvPr id="47" name="Shape 47"/>
          <p:cNvSpPr/>
          <p:nvPr/>
        </p:nvSpPr>
        <p:spPr>
          <a:xfrm>
            <a:off x="2816493" y="6841900"/>
            <a:ext cx="2963132" cy="1046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40000"/>
              </a:lnSpc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Build Elements</a:t>
            </a:r>
          </a:p>
          <a:p>
            <a:pPr algn="l">
              <a:lnSpc>
                <a:spcPct val="14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(periodic table)</a:t>
            </a:r>
          </a:p>
        </p:txBody>
      </p:sp>
      <p:sp>
        <p:nvSpPr>
          <p:cNvPr id="48" name="Shape 48"/>
          <p:cNvSpPr/>
          <p:nvPr/>
        </p:nvSpPr>
        <p:spPr>
          <a:xfrm>
            <a:off x="2025650" y="3138685"/>
            <a:ext cx="0" cy="8255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4436634" y="2541916"/>
            <a:ext cx="2963132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40000"/>
              </a:lnSpc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Add Hydrogens</a:t>
            </a:r>
          </a:p>
        </p:txBody>
      </p:sp>
      <p:sp>
        <p:nvSpPr>
          <p:cNvPr id="50" name="Shape 50"/>
          <p:cNvSpPr/>
          <p:nvPr/>
        </p:nvSpPr>
        <p:spPr>
          <a:xfrm>
            <a:off x="7863435" y="5970865"/>
            <a:ext cx="1" cy="90170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6753493" y="6707747"/>
            <a:ext cx="426904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40000"/>
              </a:lnSpc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Add Fragments</a:t>
            </a:r>
          </a:p>
          <a:p>
            <a:pPr algn="l">
              <a:lnSpc>
                <a:spcPct val="14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(pre-</a:t>
            </a:r>
            <a:r>
              <a:rPr dirty="0" smtClean="0"/>
              <a:t>buil</a:t>
            </a:r>
            <a:r>
              <a:rPr lang="en-US" dirty="0" smtClean="0"/>
              <a:t>t</a:t>
            </a:r>
            <a:r>
              <a:rPr dirty="0" smtClean="0"/>
              <a:t> </a:t>
            </a:r>
            <a:r>
              <a:rPr dirty="0"/>
              <a:t>molecules)</a:t>
            </a:r>
          </a:p>
        </p:txBody>
      </p:sp>
      <p:sp>
        <p:nvSpPr>
          <p:cNvPr id="52" name="Shape 52"/>
          <p:cNvSpPr/>
          <p:nvPr/>
        </p:nvSpPr>
        <p:spPr>
          <a:xfrm>
            <a:off x="9696450" y="3125985"/>
            <a:ext cx="0" cy="8255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515493" y="2578770"/>
            <a:ext cx="5200115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40000"/>
              </a:lnSpc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Minimize Energy (classical forcefield)</a:t>
            </a:r>
          </a:p>
        </p:txBody>
      </p:sp>
    </p:spTree>
    <p:extLst>
      <p:ext uri="{BB962C8B-B14F-4D97-AF65-F5344CB8AC3E}">
        <p14:creationId xmlns:p14="http://schemas.microsoft.com/office/powerpoint/2010/main" val="389843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50</a:t>
            </a:fld>
            <a:endParaRPr/>
          </a:p>
        </p:txBody>
      </p:sp>
      <p:pic>
        <p:nvPicPr>
          <p:cNvPr id="310" name="Screen Shot 2014-08-26 at 6.0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34" y="2268328"/>
            <a:ext cx="10496009" cy="5719972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xfrm>
            <a:off x="5080845" y="496478"/>
            <a:ext cx="7911255" cy="960771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dirty="0"/>
              <a:t>Monitoring submitted job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xfrm>
            <a:off x="7052612" y="483779"/>
            <a:ext cx="5943843" cy="960771"/>
          </a:xfrm>
          <a:prstGeom prst="rect">
            <a:avLst/>
          </a:prstGeom>
        </p:spPr>
        <p:txBody>
          <a:bodyPr/>
          <a:lstStyle/>
          <a:p>
            <a:r>
              <a:rPr dirty="0"/>
              <a:t>Job is finished</a:t>
            </a:r>
          </a:p>
        </p:txBody>
      </p:sp>
      <p:sp>
        <p:nvSpPr>
          <p:cNvPr id="314" name="Shape 3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51</a:t>
            </a:fld>
            <a:endParaRPr/>
          </a:p>
        </p:txBody>
      </p:sp>
      <p:pic>
        <p:nvPicPr>
          <p:cNvPr id="315" name="Screen Shot 2014-08-26 at 6.1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18" y="1877530"/>
            <a:ext cx="8599681" cy="6135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5415046" y="617952"/>
            <a:ext cx="7564354" cy="794025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dirty="0"/>
              <a:t>Copy files to your laptop </a:t>
            </a:r>
          </a:p>
        </p:txBody>
      </p:sp>
      <p:sp>
        <p:nvSpPr>
          <p:cNvPr id="318" name="Shape 3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52</a:t>
            </a:fld>
            <a:endParaRPr/>
          </a:p>
        </p:txBody>
      </p:sp>
      <p:pic>
        <p:nvPicPr>
          <p:cNvPr id="319" name="Screen Shot 2014-08-26 at 6.07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16" y="2159234"/>
            <a:ext cx="10882196" cy="5930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6371522" y="656052"/>
            <a:ext cx="6644234" cy="794025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dirty="0"/>
              <a:t>Analyze the output</a:t>
            </a:r>
          </a:p>
        </p:txBody>
      </p:sp>
      <p:sp>
        <p:nvSpPr>
          <p:cNvPr id="322" name="Shape 3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53</a:t>
            </a:fld>
            <a:endParaRPr/>
          </a:p>
        </p:txBody>
      </p:sp>
      <p:pic>
        <p:nvPicPr>
          <p:cNvPr id="323" name="Screen Shot 2014-08-26 at 6.1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04" y="1693841"/>
            <a:ext cx="8728391" cy="6697130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hape 324"/>
          <p:cNvSpPr/>
          <p:nvPr/>
        </p:nvSpPr>
        <p:spPr>
          <a:xfrm>
            <a:off x="1937080" y="3250551"/>
            <a:ext cx="702668" cy="1687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127275" y="2452342"/>
            <a:ext cx="248865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click checkbox</a:t>
            </a: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xfrm>
            <a:off x="5093545" y="483135"/>
            <a:ext cx="7911255" cy="960771"/>
          </a:xfrm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r>
              <a:rPr dirty="0"/>
              <a:t>Optimization cycles</a:t>
            </a:r>
          </a:p>
        </p:txBody>
      </p:sp>
      <p:sp>
        <p:nvSpPr>
          <p:cNvPr id="328" name="Shape 3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54</a:t>
            </a:fld>
            <a:endParaRPr/>
          </a:p>
        </p:txBody>
      </p:sp>
      <p:pic>
        <p:nvPicPr>
          <p:cNvPr id="329" name="Screen Shot 2014-08-26 at 6.1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19" y="1853281"/>
            <a:ext cx="8248681" cy="6312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xfrm>
            <a:off x="6453159" y="483779"/>
            <a:ext cx="6538227" cy="960771"/>
          </a:xfrm>
          <a:prstGeom prst="rect">
            <a:avLst/>
          </a:prstGeom>
        </p:spPr>
        <p:txBody>
          <a:bodyPr/>
          <a:lstStyle/>
          <a:p>
            <a:r>
              <a:rPr dirty="0"/>
              <a:t>Frequencies</a:t>
            </a:r>
          </a:p>
        </p:txBody>
      </p:sp>
      <p:sp>
        <p:nvSpPr>
          <p:cNvPr id="332" name="Shape 3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55</a:t>
            </a:fld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453175" y="1880842"/>
            <a:ext cx="493565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3N-6= 6 vibrational frequency</a:t>
            </a:r>
          </a:p>
        </p:txBody>
      </p:sp>
      <p:pic>
        <p:nvPicPr>
          <p:cNvPr id="334" name="Screen Shot 2014-08-26 at 6.1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26" y="2426943"/>
            <a:ext cx="7812174" cy="5944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/>
          </p:cNvSpPr>
          <p:nvPr>
            <p:ph type="title"/>
          </p:nvPr>
        </p:nvSpPr>
        <p:spPr>
          <a:xfrm>
            <a:off x="5792305" y="617952"/>
            <a:ext cx="7192050" cy="794025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dirty="0"/>
              <a:t>Measuring parameters</a:t>
            </a:r>
          </a:p>
        </p:txBody>
      </p:sp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56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222906" y="2050410"/>
            <a:ext cx="12558987" cy="941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Use “Select” mode to choose a bond, angle, torsion, …  </a:t>
            </a:r>
          </a:p>
        </p:txBody>
      </p:sp>
      <p:pic>
        <p:nvPicPr>
          <p:cNvPr id="339" name="Screen Shot 2014-08-21 at 1.52.1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3869" y="1828800"/>
            <a:ext cx="844262" cy="82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Screen Shot 2014-08-26 at 6.18.48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4" y="4137557"/>
            <a:ext cx="3742906" cy="3134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Screen Shot 2014-08-26 at 6.19.00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44" y="4136539"/>
            <a:ext cx="3763749" cy="315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Screen Shot 2014-08-26 at 6.19.12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3" y="4136539"/>
            <a:ext cx="4023001" cy="3153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5796047" y="496479"/>
            <a:ext cx="7192050" cy="960771"/>
          </a:xfrm>
          <a:prstGeom prst="rect">
            <a:avLst/>
          </a:prstGeom>
        </p:spPr>
        <p:txBody>
          <a:bodyPr/>
          <a:lstStyle>
            <a:lvl1pPr>
              <a:defRPr sz="4900"/>
            </a:lvl1pPr>
          </a:lstStyle>
          <a:p>
            <a:r>
              <a:rPr dirty="0"/>
              <a:t>HOMO-LOMO orbitals</a:t>
            </a:r>
          </a:p>
        </p:txBody>
      </p:sp>
      <p:sp>
        <p:nvSpPr>
          <p:cNvPr id="345" name="Shape 3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57</a:t>
            </a:fld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850899" y="1658379"/>
            <a:ext cx="11156567" cy="1629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b="1" dirty="0"/>
              <a:t>Must add GUI = 2  in the $ rem section </a:t>
            </a:r>
            <a:r>
              <a:rPr dirty="0"/>
              <a:t>(IQmol does it by default)</a:t>
            </a:r>
            <a:endParaRPr b="1" dirty="0"/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smtClean="0"/>
              <a:t>Open </a:t>
            </a:r>
            <a:r>
              <a:rPr b="1" dirty="0"/>
              <a:t>.Fchk</a:t>
            </a:r>
            <a:r>
              <a:rPr dirty="0"/>
              <a:t> file to see Orbitals, Density, Spin density and so on. </a:t>
            </a:r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Click </a:t>
            </a:r>
            <a:r>
              <a:rPr dirty="0" smtClean="0"/>
              <a:t>at</a:t>
            </a:r>
            <a:r>
              <a:rPr lang="en-US" dirty="0" smtClean="0"/>
              <a:t> </a:t>
            </a:r>
            <a:r>
              <a:rPr lang="en-US" b="1" dirty="0" smtClean="0"/>
              <a:t>MO</a:t>
            </a:r>
            <a:r>
              <a:rPr b="1" dirty="0" smtClean="0"/>
              <a:t> </a:t>
            </a:r>
            <a:r>
              <a:rPr b="1" dirty="0"/>
              <a:t>Surfaces</a:t>
            </a:r>
            <a:r>
              <a:rPr dirty="0"/>
              <a:t> and a window will </a:t>
            </a:r>
            <a:r>
              <a:rPr dirty="0" smtClean="0"/>
              <a:t>pop</a:t>
            </a:r>
            <a:r>
              <a:rPr lang="en-US" dirty="0" smtClean="0"/>
              <a:t> </a:t>
            </a:r>
            <a:r>
              <a:rPr dirty="0" smtClean="0"/>
              <a:t>up</a:t>
            </a:r>
            <a:endParaRPr dirty="0"/>
          </a:p>
        </p:txBody>
      </p:sp>
      <p:pic>
        <p:nvPicPr>
          <p:cNvPr id="347" name="Screen Shot 2014-08-26 at 6.23.3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3314779"/>
            <a:ext cx="7387205" cy="5140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58</a:t>
            </a:fld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732147" y="1731623"/>
            <a:ext cx="6655967" cy="668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3"/>
              </a:buBlip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Select Orbital </a:t>
            </a:r>
          </a:p>
          <a:p>
            <a:pPr algn="just">
              <a:lnSpc>
                <a:spcPct val="140000"/>
              </a:lnSpc>
              <a:buSzPct val="50000"/>
              <a:buBlip>
                <a:blip r:embed="rId3"/>
              </a:buBlip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Select the relevant orbital (default: HOMO)</a:t>
            </a:r>
          </a:p>
          <a:p>
            <a:pPr algn="just">
              <a:lnSpc>
                <a:spcPct val="140000"/>
              </a:lnSpc>
              <a:buSzPct val="50000"/>
              <a:buBlip>
                <a:blip r:embed="rId3"/>
              </a:buBlip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Select the quality you want</a:t>
            </a:r>
          </a:p>
          <a:p>
            <a:pPr algn="just">
              <a:lnSpc>
                <a:spcPct val="140000"/>
              </a:lnSpc>
              <a:buSzPct val="50000"/>
              <a:buBlip>
                <a:blip r:embed="rId3"/>
              </a:buBlip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Click calculate</a:t>
            </a:r>
          </a:p>
          <a:p>
            <a:pPr algn="just">
              <a:lnSpc>
                <a:spcPct val="140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lnSpc>
                <a:spcPct val="140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lnSpc>
                <a:spcPct val="140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lnSpc>
                <a:spcPct val="110000"/>
              </a:lnSpc>
              <a:buSzPct val="50000"/>
              <a:buBlip>
                <a:blip r:embed="rId3"/>
              </a:buBlip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Click the arrow next to </a:t>
            </a:r>
            <a:r>
              <a:rPr b="1" dirty="0"/>
              <a:t>Surfaces</a:t>
            </a:r>
            <a:r>
              <a:rPr dirty="0"/>
              <a:t> to see the orbitals one by one by clicking the checkbox of the corresponding orbital (do not forget to uncheck the old one</a:t>
            </a:r>
            <a:r>
              <a:rPr dirty="0" smtClean="0"/>
              <a:t>)</a:t>
            </a:r>
            <a:endParaRPr lang="en-US" dirty="0" smtClean="0"/>
          </a:p>
          <a:p>
            <a:pPr algn="just">
              <a:lnSpc>
                <a:spcPct val="110000"/>
              </a:lnSpc>
              <a:buSzPct val="50000"/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lnSpc>
                <a:spcPct val="140000"/>
              </a:lnSpc>
              <a:buSzPct val="50000"/>
              <a:buBlip>
                <a:blip r:embed="rId3"/>
              </a:buBlip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Use Manipulation Mode to better see the </a:t>
            </a:r>
            <a:r>
              <a:rPr dirty="0" smtClean="0"/>
              <a:t>orbital</a:t>
            </a:r>
            <a:endParaRPr lang="en-US" dirty="0" smtClean="0"/>
          </a:p>
          <a:p>
            <a:pPr algn="just">
              <a:lnSpc>
                <a:spcPct val="140000"/>
              </a:lnSpc>
              <a:buSzPct val="50000"/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lnSpc>
                <a:spcPct val="140000"/>
              </a:lnSpc>
              <a:buSzPct val="50000"/>
              <a:buBlip>
                <a:blip r:embed="rId3"/>
              </a:buBlip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To save the screen: </a:t>
            </a:r>
            <a:r>
              <a:rPr b="1" dirty="0"/>
              <a:t>File —&gt; Save Picture </a:t>
            </a:r>
          </a:p>
        </p:txBody>
      </p:sp>
      <p:pic>
        <p:nvPicPr>
          <p:cNvPr id="351" name="Screen Shot 2014-08-26 at 6.24.1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47" y="1537253"/>
            <a:ext cx="4058153" cy="335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Screen Shot 2014-08-26 at 6.23.58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47" y="4987071"/>
            <a:ext cx="4058153" cy="3372484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5796047" y="482600"/>
            <a:ext cx="7192050" cy="959188"/>
          </a:xfrm>
          <a:prstGeom prst="rect">
            <a:avLst/>
          </a:prstGeom>
        </p:spPr>
        <p:txBody>
          <a:bodyPr/>
          <a:lstStyle>
            <a:lvl1pPr>
              <a:defRPr sz="4900"/>
            </a:lvl1pPr>
          </a:lstStyle>
          <a:p>
            <a:r>
              <a:rPr dirty="0"/>
              <a:t>HOMO-LOMO orbitals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4048290" y="330199"/>
            <a:ext cx="9293680" cy="1547331"/>
          </a:xfrm>
          <a:prstGeom prst="rect">
            <a:avLst/>
          </a:prstGeom>
        </p:spPr>
        <p:txBody>
          <a:bodyPr/>
          <a:lstStyle/>
          <a:p>
            <a:r>
              <a:rPr lang="en-US" sz="4800" dirty="0" err="1"/>
              <a:t>IQmol</a:t>
            </a:r>
            <a:r>
              <a:rPr lang="en-US" sz="4800" dirty="0"/>
              <a:t>: </a:t>
            </a:r>
            <a:r>
              <a:rPr sz="4800" dirty="0" smtClean="0"/>
              <a:t>Building molecules</a:t>
            </a:r>
            <a:endParaRPr sz="4800" dirty="0"/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12120476" y="9203972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57" name="Screen Shot 2014-08-21 at 11.59.4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4690" y="2495408"/>
            <a:ext cx="7675420" cy="595038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283021" y="1561803"/>
            <a:ext cx="1243875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40000"/>
              </a:lnSpc>
              <a:buSzPct val="50000"/>
              <a:buBlip>
                <a:blip r:embed="rId3"/>
              </a:buBlip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 Click the “Build Element” : periodic table </a:t>
            </a:r>
            <a:r>
              <a:rPr dirty="0" smtClean="0"/>
              <a:t>pops</a:t>
            </a:r>
            <a:r>
              <a:rPr lang="en-US" dirty="0" smtClean="0"/>
              <a:t> </a:t>
            </a:r>
            <a:r>
              <a:rPr dirty="0" smtClean="0"/>
              <a:t>up</a:t>
            </a:r>
            <a:r>
              <a:rPr dirty="0"/>
              <a:t>:</a:t>
            </a:r>
          </a:p>
        </p:txBody>
      </p:sp>
      <p:pic>
        <p:nvPicPr>
          <p:cNvPr id="59" name="Screen Shot 2014-08-21 at 12.00.24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20250" y="1508125"/>
            <a:ext cx="814192" cy="82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5093545" y="304255"/>
            <a:ext cx="7911255" cy="1547331"/>
          </a:xfrm>
          <a:prstGeom prst="rect">
            <a:avLst/>
          </a:prstGeom>
        </p:spPr>
        <p:txBody>
          <a:bodyPr/>
          <a:lstStyle/>
          <a:p>
            <a:r>
              <a:rPr lang="en-US" sz="5400" dirty="0" err="1"/>
              <a:t>IQmol</a:t>
            </a:r>
            <a:r>
              <a:rPr lang="en-US" sz="5400" dirty="0"/>
              <a:t>: </a:t>
            </a:r>
            <a:r>
              <a:rPr sz="5400" dirty="0" smtClean="0"/>
              <a:t>Selecting </a:t>
            </a:r>
            <a:r>
              <a:rPr sz="5400" dirty="0"/>
              <a:t>atom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12120476" y="9203972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63" name="Shape 63"/>
          <p:cNvSpPr/>
          <p:nvPr/>
        </p:nvSpPr>
        <p:spPr>
          <a:xfrm>
            <a:off x="1242119" y="1616759"/>
            <a:ext cx="11307962" cy="112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40000"/>
              </a:lnSpc>
              <a:buSzPct val="50000"/>
              <a:buBlip>
                <a:blip r:embed="rId2"/>
              </a:buBlip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Select an atom, for example Oxygen: O</a:t>
            </a:r>
          </a:p>
          <a:p>
            <a:pPr algn="l">
              <a:lnSpc>
                <a:spcPct val="140000"/>
              </a:lnSpc>
              <a:buSzPct val="50000"/>
              <a:buBlip>
                <a:blip r:embed="rId2"/>
              </a:buBlip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Click in the blue </a:t>
            </a:r>
            <a:r>
              <a:rPr dirty="0" smtClean="0"/>
              <a:t>screen</a:t>
            </a:r>
            <a:r>
              <a:rPr lang="en-US" dirty="0" smtClean="0"/>
              <a:t> (Viewer)</a:t>
            </a:r>
            <a:r>
              <a:rPr dirty="0" smtClean="0"/>
              <a:t> </a:t>
            </a:r>
            <a:r>
              <a:rPr dirty="0"/>
              <a:t>area to place the Oxygen atom</a:t>
            </a:r>
          </a:p>
        </p:txBody>
      </p:sp>
      <p:pic>
        <p:nvPicPr>
          <p:cNvPr id="64" name="Screen Shot 2014-08-27 at 3.07.0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3261" y="2932708"/>
            <a:ext cx="7030278" cy="5457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5093545" y="330199"/>
            <a:ext cx="7911255" cy="1547331"/>
          </a:xfrm>
          <a:prstGeom prst="rect">
            <a:avLst/>
          </a:prstGeom>
        </p:spPr>
        <p:txBody>
          <a:bodyPr/>
          <a:lstStyle/>
          <a:p>
            <a:r>
              <a:rPr lang="en-US" sz="5400" dirty="0" err="1"/>
              <a:t>IQmol</a:t>
            </a:r>
            <a:r>
              <a:rPr lang="en-US" sz="5400" dirty="0"/>
              <a:t>: </a:t>
            </a:r>
            <a:r>
              <a:rPr sz="5400" dirty="0" smtClean="0"/>
              <a:t>Add </a:t>
            </a:r>
            <a:r>
              <a:rPr sz="5400" dirty="0"/>
              <a:t>Hydrogen 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12120476" y="9203972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108418" y="1805823"/>
            <a:ext cx="10279965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40000"/>
              </a:lnSpc>
              <a:buSzPct val="50000"/>
              <a:buBlip>
                <a:blip r:embed="rId2"/>
              </a:buBlip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 Click the “Add Hydrogens” button: </a:t>
            </a:r>
          </a:p>
        </p:txBody>
      </p:sp>
      <p:pic>
        <p:nvPicPr>
          <p:cNvPr id="69" name="Screen Shot 2014-08-21 at 12.06.3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9413" y="1706213"/>
            <a:ext cx="795174" cy="720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Screen Shot 2014-08-27 at 3.07.20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01380" y="2568708"/>
            <a:ext cx="7694040" cy="5982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409645" y="654044"/>
            <a:ext cx="8595155" cy="721841"/>
          </a:xfrm>
          <a:prstGeom prst="rect">
            <a:avLst/>
          </a:prstGeom>
        </p:spPr>
        <p:txBody>
          <a:bodyPr/>
          <a:lstStyle/>
          <a:p>
            <a:r>
              <a:rPr lang="en-US" sz="4800" dirty="0" err="1"/>
              <a:t>IQmol</a:t>
            </a:r>
            <a:r>
              <a:rPr lang="en-US" sz="4800" dirty="0"/>
              <a:t>: </a:t>
            </a:r>
            <a:r>
              <a:rPr sz="4800" dirty="0" smtClean="0"/>
              <a:t>Classical </a:t>
            </a:r>
            <a:r>
              <a:rPr sz="4800" dirty="0"/>
              <a:t>minimizer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12154134" y="9216372"/>
            <a:ext cx="200426" cy="3248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400"/>
              <a:t>9</a:t>
            </a:fld>
            <a:endParaRPr sz="1400"/>
          </a:p>
        </p:txBody>
      </p:sp>
      <p:sp>
        <p:nvSpPr>
          <p:cNvPr id="74" name="Shape 74"/>
          <p:cNvSpPr/>
          <p:nvPr/>
        </p:nvSpPr>
        <p:spPr>
          <a:xfrm>
            <a:off x="746819" y="1727738"/>
            <a:ext cx="1130796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40000"/>
              </a:lnSpc>
              <a:buSzPct val="50000"/>
              <a:buBlip>
                <a:blip r:embed="rId2"/>
              </a:buBlip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/>
              <a:t> Click the “Minimize Energy” button to get a more realistic structure </a:t>
            </a:r>
          </a:p>
        </p:txBody>
      </p:sp>
      <p:sp>
        <p:nvSpPr>
          <p:cNvPr id="75" name="Shape 75"/>
          <p:cNvSpPr/>
          <p:nvPr/>
        </p:nvSpPr>
        <p:spPr>
          <a:xfrm>
            <a:off x="144995" y="6410643"/>
            <a:ext cx="322029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40000"/>
              </a:lnSpc>
              <a:defRPr sz="1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Energy of the current structure</a:t>
            </a:r>
          </a:p>
        </p:txBody>
      </p:sp>
      <p:pic>
        <p:nvPicPr>
          <p:cNvPr id="76" name="Screen Shot 2014-08-21 at 4.07.5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77253" y="1615441"/>
            <a:ext cx="786590" cy="901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Screen Shot 2014-08-27 at 3.07.30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81403" y="2596217"/>
            <a:ext cx="7682816" cy="5990652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3333503" y="6890717"/>
            <a:ext cx="3360792" cy="150200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13045</TotalTime>
  <Words>1442</Words>
  <Application>Microsoft Macintosh PowerPoint</Application>
  <PresentationFormat>Custom</PresentationFormat>
  <Paragraphs>253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Calibri</vt:lpstr>
      <vt:lpstr>Gill Sans</vt:lpstr>
      <vt:lpstr>Helvetica</vt:lpstr>
      <vt:lpstr>Lucida Grande</vt:lpstr>
      <vt:lpstr>Times</vt:lpstr>
      <vt:lpstr>Arial</vt:lpstr>
      <vt:lpstr>White</vt:lpstr>
      <vt:lpstr>PowerPoint Presentation</vt:lpstr>
      <vt:lpstr>IQmol: Resources</vt:lpstr>
      <vt:lpstr>IQmol: Building molecules</vt:lpstr>
      <vt:lpstr>Iqmol: Quick overview</vt:lpstr>
      <vt:lpstr>IQmol: Main build tools</vt:lpstr>
      <vt:lpstr>IQmol: Building molecules</vt:lpstr>
      <vt:lpstr>IQmol: Selecting atom</vt:lpstr>
      <vt:lpstr>IQmol: Add Hydrogen </vt:lpstr>
      <vt:lpstr>IQmol: Classical minimizer</vt:lpstr>
      <vt:lpstr>IQmol: Classical minimizer</vt:lpstr>
      <vt:lpstr>IQmol: Pre-build molecules </vt:lpstr>
      <vt:lpstr>IQmol: Pre-build molecules </vt:lpstr>
      <vt:lpstr>IQmol: Manipulation Mode</vt:lpstr>
      <vt:lpstr>IQmol: Select Mode</vt:lpstr>
      <vt:lpstr>IQmol: Measuring bond length, angles, and dihedrals</vt:lpstr>
      <vt:lpstr>PowerPoint Presentation</vt:lpstr>
      <vt:lpstr>H2O</vt:lpstr>
      <vt:lpstr>PowerPoint Presentation</vt:lpstr>
      <vt:lpstr>Performing Q-Chem Calculations</vt:lpstr>
      <vt:lpstr>QUI</vt:lpstr>
      <vt:lpstr>QUI</vt:lpstr>
      <vt:lpstr>Setting up the job type, method, basis set </vt:lpstr>
      <vt:lpstr>Setting up the job type, method, basis set </vt:lpstr>
      <vt:lpstr>Setting up the job type, method, basis set </vt:lpstr>
      <vt:lpstr>H2O: Optimization and Frequency</vt:lpstr>
      <vt:lpstr>H2O: Optimization and Frequency</vt:lpstr>
      <vt:lpstr>Input editing</vt:lpstr>
      <vt:lpstr>Saving input file </vt:lpstr>
      <vt:lpstr>Submitting job to Iqmol server iqmol.q-chem.com</vt:lpstr>
      <vt:lpstr>Job Status</vt:lpstr>
      <vt:lpstr>Monitoring submitted job</vt:lpstr>
      <vt:lpstr>Monitoring submitted job</vt:lpstr>
      <vt:lpstr>Job is finished</vt:lpstr>
      <vt:lpstr>Copy files to your laptop</vt:lpstr>
      <vt:lpstr>After you copied files to your laptop </vt:lpstr>
      <vt:lpstr>Analyzing Output: Optimization</vt:lpstr>
      <vt:lpstr>Analyzing Output: Frequencies</vt:lpstr>
      <vt:lpstr>Analyzing Output: Orbitals, Density, Spin Density ,…</vt:lpstr>
      <vt:lpstr>Analyzing Output: Orbitals, Density, Spin Density ,…</vt:lpstr>
      <vt:lpstr>Analyzing Output: Orbitals, Density, Spin Density ,…</vt:lpstr>
      <vt:lpstr>Analyzing Output: Orbitals, Density, Spin Density ,…</vt:lpstr>
      <vt:lpstr>Analyzing Output: Orbitals, Density, Spin Density ,…</vt:lpstr>
      <vt:lpstr>PowerPoint Presentation</vt:lpstr>
      <vt:lpstr>Formaldehyde </vt:lpstr>
      <vt:lpstr>Building up/Check symmetry</vt:lpstr>
      <vt:lpstr>CH2O Optimization</vt:lpstr>
      <vt:lpstr>CH2O Frequency </vt:lpstr>
      <vt:lpstr>Submitting job to QChem</vt:lpstr>
      <vt:lpstr>Monitoring submitted job</vt:lpstr>
      <vt:lpstr>Monitoring submitted job</vt:lpstr>
      <vt:lpstr>Job is finished</vt:lpstr>
      <vt:lpstr>Copy files to your laptop </vt:lpstr>
      <vt:lpstr>Analyze the output</vt:lpstr>
      <vt:lpstr>Optimization cycles</vt:lpstr>
      <vt:lpstr>Frequencies</vt:lpstr>
      <vt:lpstr>Measuring parameters</vt:lpstr>
      <vt:lpstr>HOMO-LOMO orbitals</vt:lpstr>
      <vt:lpstr>HOMO-LOMO orbitals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Zhengting Gan</cp:lastModifiedBy>
  <cp:revision>139</cp:revision>
  <dcterms:modified xsi:type="dcterms:W3CDTF">2016-06-16T23:41:16Z</dcterms:modified>
</cp:coreProperties>
</file>