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59" r:id="rId6"/>
    <p:sldId id="260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59"/>
    <p:restoredTop sz="94712"/>
  </p:normalViewPr>
  <p:slideViewPr>
    <p:cSldViewPr snapToGrid="0" snapToObjects="1">
      <p:cViewPr varScale="1">
        <p:scale>
          <a:sx n="83" d="100"/>
          <a:sy n="83" d="100"/>
        </p:scale>
        <p:origin x="-2408" y="-11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084249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 - 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50241" y="2272880"/>
            <a:ext cx="11704321" cy="3253631"/>
          </a:xfrm>
          <a:prstGeom prst="rect">
            <a:avLst/>
          </a:prstGeom>
        </p:spPr>
        <p:txBody>
          <a:bodyPr/>
          <a:lstStyle>
            <a:lvl1pPr>
              <a:defRPr sz="6800" b="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950719" y="6189542"/>
            <a:ext cx="9103361" cy="1830085"/>
          </a:xfrm>
          <a:prstGeom prst="rect">
            <a:avLst/>
          </a:prstGeom>
        </p:spPr>
        <p:txBody>
          <a:bodyPr/>
          <a:lstStyle>
            <a:lvl1pPr marL="0" indent="0" algn="ctr">
              <a:buClr>
                <a:srgbClr val="9A9A9A"/>
              </a:buClr>
              <a:buSzTx/>
              <a:buFont typeface="Calibri"/>
              <a:buNone/>
              <a:defRPr i="1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  <a:lvl2pPr marL="457200" indent="0" algn="ctr">
              <a:buClr>
                <a:srgbClr val="9A9A9A"/>
              </a:buClr>
              <a:buSzTx/>
              <a:buFont typeface="Calibri"/>
              <a:buNone/>
              <a:defRPr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defRPr>
            </a:lvl2pPr>
            <a:lvl3pPr marL="914400" indent="0" algn="ctr">
              <a:buClr>
                <a:srgbClr val="9A9A9A"/>
              </a:buClr>
              <a:buSzTx/>
              <a:buFont typeface="Calibri"/>
              <a:buNone/>
              <a:defRPr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defRPr>
            </a:lvl3pPr>
            <a:lvl4pPr marL="1371600" indent="0" algn="ctr">
              <a:buClr>
                <a:srgbClr val="9A9A9A"/>
              </a:buClr>
              <a:buSzTx/>
              <a:buFont typeface="Calibri"/>
              <a:buNone/>
              <a:defRPr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defRPr>
            </a:lvl4pPr>
            <a:lvl5pPr marL="1828800" indent="0" algn="ctr">
              <a:buClr>
                <a:srgbClr val="9A9A9A"/>
              </a:buClr>
              <a:buSzTx/>
              <a:buFont typeface="Calibri"/>
              <a:buNone/>
              <a:defRPr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671906" y="304799"/>
            <a:ext cx="7911255" cy="1547331"/>
          </a:xfrm>
          <a:prstGeom prst="rect">
            <a:avLst/>
          </a:prstGeom>
          <a:ln w="12700"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186" tIns="54186" rIns="54186" bIns="54186" anchor="ctr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2007466" y="9203972"/>
            <a:ext cx="347094" cy="349674"/>
          </a:xfrm>
          <a:prstGeom prst="rect">
            <a:avLst/>
          </a:prstGeom>
          <a:ln w="12700"/>
        </p:spPr>
        <p:txBody>
          <a:bodyPr wrap="none" lIns="54186" tIns="54186" rIns="54186" bIns="54186" anchor="ctr">
            <a:spAutoFit/>
          </a:bodyPr>
          <a:lstStyle>
            <a:lvl1pPr algn="r" defTabSz="457200">
              <a:defRPr sz="16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50239" y="1765540"/>
            <a:ext cx="11704322" cy="6947225"/>
          </a:xfrm>
          <a:prstGeom prst="rect">
            <a:avLst/>
          </a:prstGeom>
          <a:ln w="12700"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186" tIns="54186" rIns="54186" bIns="54186"/>
          <a:lstStyle>
            <a:lvl2pPr marL="845003" indent="-387803">
              <a:spcBef>
                <a:spcPts val="600"/>
              </a:spcBef>
              <a:buChar char="–"/>
              <a:defRPr sz="3800"/>
            </a:lvl2pPr>
            <a:lvl3pPr marL="1238250" indent="-323850">
              <a:spcBef>
                <a:spcPts val="500"/>
              </a:spcBef>
              <a:defRPr sz="3400"/>
            </a:lvl3pPr>
            <a:lvl4pPr marL="1691639" indent="-320039">
              <a:spcBef>
                <a:spcPts val="400"/>
              </a:spcBef>
              <a:buChar char="–"/>
              <a:defRPr sz="2800"/>
            </a:lvl4pPr>
            <a:lvl5pPr marL="2148839" indent="-320039">
              <a:spcBef>
                <a:spcPts val="400"/>
              </a:spcBef>
              <a:buChar char="»"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xStyles>
    <p:title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1" i="0" u="none" strike="noStrike" cap="none" spc="0" baseline="0">
          <a:ln>
            <a:noFill/>
          </a:ln>
          <a:solidFill>
            <a:srgbClr val="FF7C00"/>
          </a:solidFill>
          <a:uFill>
            <a:solidFill>
              <a:srgbClr val="FF7C00"/>
            </a:solidFill>
          </a:uFill>
          <a:latin typeface="Helvetica"/>
          <a:ea typeface="Helvetica"/>
          <a:cs typeface="Helvetica"/>
          <a:sym typeface="Helvetica"/>
        </a:defRPr>
      </a:lvl1pPr>
      <a:lvl2pPr marL="0" marR="0" indent="2286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1" i="0" u="none" strike="noStrike" cap="none" spc="0" baseline="0">
          <a:ln>
            <a:noFill/>
          </a:ln>
          <a:solidFill>
            <a:srgbClr val="FF7C00"/>
          </a:solidFill>
          <a:uFill>
            <a:solidFill>
              <a:srgbClr val="FF7C00"/>
            </a:solidFill>
          </a:uFill>
          <a:latin typeface="Helvetica"/>
          <a:ea typeface="Helvetica"/>
          <a:cs typeface="Helvetica"/>
          <a:sym typeface="Helvetica"/>
        </a:defRPr>
      </a:lvl2pPr>
      <a:lvl3pPr marL="0" marR="0" indent="4572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1" i="0" u="none" strike="noStrike" cap="none" spc="0" baseline="0">
          <a:ln>
            <a:noFill/>
          </a:ln>
          <a:solidFill>
            <a:srgbClr val="FF7C00"/>
          </a:solidFill>
          <a:uFill>
            <a:solidFill>
              <a:srgbClr val="FF7C00"/>
            </a:solidFill>
          </a:uFill>
          <a:latin typeface="Helvetica"/>
          <a:ea typeface="Helvetica"/>
          <a:cs typeface="Helvetica"/>
          <a:sym typeface="Helvetica"/>
        </a:defRPr>
      </a:lvl3pPr>
      <a:lvl4pPr marL="0" marR="0" indent="6858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1" i="0" u="none" strike="noStrike" cap="none" spc="0" baseline="0">
          <a:ln>
            <a:noFill/>
          </a:ln>
          <a:solidFill>
            <a:srgbClr val="FF7C00"/>
          </a:solidFill>
          <a:uFill>
            <a:solidFill>
              <a:srgbClr val="FF7C00"/>
            </a:solidFill>
          </a:uFill>
          <a:latin typeface="Helvetica"/>
          <a:ea typeface="Helvetica"/>
          <a:cs typeface="Helvetica"/>
          <a:sym typeface="Helvetica"/>
        </a:defRPr>
      </a:lvl4pPr>
      <a:lvl5pPr marL="0" marR="0" indent="9144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1" i="0" u="none" strike="noStrike" cap="none" spc="0" baseline="0">
          <a:ln>
            <a:noFill/>
          </a:ln>
          <a:solidFill>
            <a:srgbClr val="FF7C00"/>
          </a:solidFill>
          <a:uFill>
            <a:solidFill>
              <a:srgbClr val="FF7C00"/>
            </a:solidFill>
          </a:uFill>
          <a:latin typeface="Helvetica"/>
          <a:ea typeface="Helvetica"/>
          <a:cs typeface="Helvetica"/>
          <a:sym typeface="Helvetica"/>
        </a:defRPr>
      </a:lvl5pPr>
      <a:lvl6pPr marL="0" marR="0" indent="11430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1" i="0" u="none" strike="noStrike" cap="none" spc="0" baseline="0">
          <a:ln>
            <a:noFill/>
          </a:ln>
          <a:solidFill>
            <a:srgbClr val="FF7C00"/>
          </a:solidFill>
          <a:uFill>
            <a:solidFill>
              <a:srgbClr val="FF7C00"/>
            </a:solidFill>
          </a:uFill>
          <a:latin typeface="Helvetica"/>
          <a:ea typeface="Helvetica"/>
          <a:cs typeface="Helvetica"/>
          <a:sym typeface="Helvetica"/>
        </a:defRPr>
      </a:lvl6pPr>
      <a:lvl7pPr marL="0" marR="0" indent="13716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1" i="0" u="none" strike="noStrike" cap="none" spc="0" baseline="0">
          <a:ln>
            <a:noFill/>
          </a:ln>
          <a:solidFill>
            <a:srgbClr val="FF7C00"/>
          </a:solidFill>
          <a:uFill>
            <a:solidFill>
              <a:srgbClr val="FF7C00"/>
            </a:solidFill>
          </a:uFill>
          <a:latin typeface="Helvetica"/>
          <a:ea typeface="Helvetica"/>
          <a:cs typeface="Helvetica"/>
          <a:sym typeface="Helvetica"/>
        </a:defRPr>
      </a:lvl7pPr>
      <a:lvl8pPr marL="0" marR="0" indent="16002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1" i="0" u="none" strike="noStrike" cap="none" spc="0" baseline="0">
          <a:ln>
            <a:noFill/>
          </a:ln>
          <a:solidFill>
            <a:srgbClr val="FF7C00"/>
          </a:solidFill>
          <a:uFill>
            <a:solidFill>
              <a:srgbClr val="FF7C00"/>
            </a:solidFill>
          </a:uFill>
          <a:latin typeface="Helvetica"/>
          <a:ea typeface="Helvetica"/>
          <a:cs typeface="Helvetica"/>
          <a:sym typeface="Helvetica"/>
        </a:defRPr>
      </a:lvl8pPr>
      <a:lvl9pPr marL="0" marR="0" indent="18288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1" i="0" u="none" strike="noStrike" cap="none" spc="0" baseline="0">
          <a:ln>
            <a:noFill/>
          </a:ln>
          <a:solidFill>
            <a:srgbClr val="FF7C00"/>
          </a:solidFill>
          <a:uFill>
            <a:solidFill>
              <a:srgbClr val="FF7C00"/>
            </a:solidFill>
          </a:uFill>
          <a:latin typeface="Helvetica"/>
          <a:ea typeface="Helvetica"/>
          <a:cs typeface="Helvetica"/>
          <a:sym typeface="Helvetica"/>
        </a:defRPr>
      </a:lvl9pPr>
    </p:titleStyle>
    <p:bodyStyle>
      <a:lvl1pPr marL="471487" marR="0" indent="-471487" algn="l" defTabSz="457200" latinLnBrk="0">
        <a:lnSpc>
          <a:spcPct val="100000"/>
        </a:lnSpc>
        <a:spcBef>
          <a:spcPts val="7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Calibri"/>
        </a:defRPr>
      </a:lvl1pPr>
      <a:lvl2pPr marL="906235" marR="0" indent="-449035" algn="l" defTabSz="457200" latinLnBrk="0">
        <a:lnSpc>
          <a:spcPct val="100000"/>
        </a:lnSpc>
        <a:spcBef>
          <a:spcPts val="7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Calibri"/>
        </a:defRPr>
      </a:lvl2pPr>
      <a:lvl3pPr marL="1333500" marR="0" indent="-419100" algn="l" defTabSz="457200" latinLnBrk="0">
        <a:lnSpc>
          <a:spcPct val="100000"/>
        </a:lnSpc>
        <a:spcBef>
          <a:spcPts val="7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Calibri"/>
        </a:defRPr>
      </a:lvl3pPr>
      <a:lvl4pPr marL="1874520" marR="0" indent="-502920" algn="l" defTabSz="457200" latinLnBrk="0">
        <a:lnSpc>
          <a:spcPct val="100000"/>
        </a:lnSpc>
        <a:spcBef>
          <a:spcPts val="7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Calibri"/>
        </a:defRPr>
      </a:lvl4pPr>
      <a:lvl5pPr marL="2331720" marR="0" indent="-502920" algn="l" defTabSz="457200" latinLnBrk="0">
        <a:lnSpc>
          <a:spcPct val="100000"/>
        </a:lnSpc>
        <a:spcBef>
          <a:spcPts val="7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Calibri"/>
        </a:defRPr>
      </a:lvl5pPr>
      <a:lvl6pPr marL="3708400" marR="0" indent="-1257300" algn="l" defTabSz="457200" latinLnBrk="0">
        <a:lnSpc>
          <a:spcPct val="100000"/>
        </a:lnSpc>
        <a:spcBef>
          <a:spcPts val="700"/>
        </a:spcBef>
        <a:spcAft>
          <a:spcPts val="0"/>
        </a:spcAft>
        <a:buClr>
          <a:srgbClr val="000000"/>
        </a:buClr>
        <a:buSzPct val="171000"/>
        <a:buFont typeface="Arial"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Calibri"/>
        </a:defRPr>
      </a:lvl6pPr>
      <a:lvl7pPr marL="4064000" marR="0" indent="-1257300" algn="l" defTabSz="457200" latinLnBrk="0">
        <a:lnSpc>
          <a:spcPct val="100000"/>
        </a:lnSpc>
        <a:spcBef>
          <a:spcPts val="700"/>
        </a:spcBef>
        <a:spcAft>
          <a:spcPts val="0"/>
        </a:spcAft>
        <a:buClr>
          <a:srgbClr val="000000"/>
        </a:buClr>
        <a:buSzPct val="171000"/>
        <a:buFont typeface="Arial"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Calibri"/>
        </a:defRPr>
      </a:lvl7pPr>
      <a:lvl8pPr marL="4419600" marR="0" indent="-1257300" algn="l" defTabSz="457200" latinLnBrk="0">
        <a:lnSpc>
          <a:spcPct val="100000"/>
        </a:lnSpc>
        <a:spcBef>
          <a:spcPts val="700"/>
        </a:spcBef>
        <a:spcAft>
          <a:spcPts val="0"/>
        </a:spcAft>
        <a:buClr>
          <a:srgbClr val="000000"/>
        </a:buClr>
        <a:buSzPct val="171000"/>
        <a:buFont typeface="Arial"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Calibri"/>
        </a:defRPr>
      </a:lvl8pPr>
      <a:lvl9pPr marL="4775200" marR="0" indent="-1257300" algn="l" defTabSz="457200" latinLnBrk="0">
        <a:lnSpc>
          <a:spcPct val="100000"/>
        </a:lnSpc>
        <a:spcBef>
          <a:spcPts val="700"/>
        </a:spcBef>
        <a:spcAft>
          <a:spcPts val="0"/>
        </a:spcAft>
        <a:buClr>
          <a:srgbClr val="000000"/>
        </a:buClr>
        <a:buSzPct val="171000"/>
        <a:buFont typeface="Arial"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1pPr>
      <a:lvl2pPr marL="0" marR="0" indent="0" algn="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2pPr>
      <a:lvl3pPr marL="0" marR="0" indent="0" algn="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3pPr>
      <a:lvl4pPr marL="0" marR="0" indent="0" algn="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4pPr>
      <a:lvl5pPr marL="0" marR="0" indent="0" algn="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5pPr>
      <a:lvl6pPr marL="0" marR="0" indent="0" algn="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6pPr>
      <a:lvl7pPr marL="0" marR="0" indent="0" algn="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7pPr>
      <a:lvl8pPr marL="0" marR="0" indent="0" algn="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8pPr>
      <a:lvl9pPr marL="0" marR="0" indent="0" algn="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://iqmol.org" TargetMode="External"/><Relationship Id="rId5" Type="http://schemas.openxmlformats.org/officeDocument/2006/relationships/hyperlink" Target="http://www.youtube.com/channel/UCcKvlZu03t6wfvEanaQejOg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xfrm>
            <a:off x="12120476" y="9203972"/>
            <a:ext cx="234084" cy="349674"/>
          </a:xfrm>
          <a:prstGeom prst="rect">
            <a:avLst/>
          </a:prstGeom>
          <a:effectLst>
            <a:outerShdw blurRad="190500" dist="50800" dir="5400000" rotWithShape="0">
              <a:srgbClr val="000228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31" name="Shape 31"/>
          <p:cNvSpPr/>
          <p:nvPr/>
        </p:nvSpPr>
        <p:spPr>
          <a:xfrm>
            <a:off x="237083" y="2259004"/>
            <a:ext cx="12530635" cy="628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8400" b="1">
                <a:solidFill>
                  <a:srgbClr val="FD7E26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IQmol:</a:t>
            </a:r>
          </a:p>
          <a:p>
            <a:pPr>
              <a:defRPr sz="6000" b="1">
                <a:solidFill>
                  <a:srgbClr val="FD7E26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Troubleshooting</a:t>
            </a:r>
          </a:p>
          <a:p>
            <a:pPr defTabSz="457200">
              <a:spcBef>
                <a:spcPts val="1400"/>
              </a:spcBef>
              <a:defRPr sz="2500" b="1">
                <a:solidFill>
                  <a:srgbClr val="FD7E26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defTabSz="457200">
              <a:spcBef>
                <a:spcPts val="1400"/>
              </a:spcBef>
              <a:defRPr sz="2500" b="1">
                <a:solidFill>
                  <a:srgbClr val="FD7E26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defTabSz="457200">
              <a:spcBef>
                <a:spcPts val="1400"/>
              </a:spcBef>
              <a:defRPr sz="2500" b="1">
                <a:solidFill>
                  <a:srgbClr val="FD7E26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>
              <a:defRPr sz="2500" b="1">
                <a:solidFill>
                  <a:srgbClr val="FD7E26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dirty="0" smtClean="0"/>
              <a:t>Fazle Rob, </a:t>
            </a:r>
            <a:r>
              <a:rPr dirty="0" err="1" smtClean="0"/>
              <a:t>Shirin</a:t>
            </a:r>
            <a:r>
              <a:rPr dirty="0" smtClean="0"/>
              <a:t> </a:t>
            </a:r>
            <a:r>
              <a:rPr dirty="0" err="1"/>
              <a:t>Faraji</a:t>
            </a:r>
            <a:r>
              <a:rPr dirty="0"/>
              <a:t>, </a:t>
            </a:r>
            <a:r>
              <a:rPr dirty="0" err="1"/>
              <a:t>Ilya</a:t>
            </a:r>
            <a:r>
              <a:rPr dirty="0"/>
              <a:t> </a:t>
            </a:r>
            <a:r>
              <a:rPr dirty="0" err="1"/>
              <a:t>Kaliman</a:t>
            </a:r>
            <a:r>
              <a:rPr dirty="0"/>
              <a:t>, and Anna </a:t>
            </a:r>
            <a:r>
              <a:rPr dirty="0" err="1"/>
              <a:t>Krylov</a:t>
            </a:r>
            <a:endParaRPr dirty="0"/>
          </a:p>
          <a:p>
            <a:pPr>
              <a:defRPr sz="4100" b="1">
                <a:solidFill>
                  <a:srgbClr val="FD7E26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>
              <a:defRPr sz="4100" b="1">
                <a:solidFill>
                  <a:srgbClr val="FD7E26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4938606" y="165099"/>
            <a:ext cx="7911255" cy="1547331"/>
          </a:xfrm>
          <a:prstGeom prst="rect">
            <a:avLst/>
          </a:prstGeom>
        </p:spPr>
        <p:txBody>
          <a:bodyPr/>
          <a:lstStyle/>
          <a:p>
            <a:r>
              <a:t>Resources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xfrm>
            <a:off x="12120476" y="9203972"/>
            <a:ext cx="234084" cy="34967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pic>
        <p:nvPicPr>
          <p:cNvPr id="35" name="Screen Shot 2014-08-21 at 11.39.22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47554" y="2259357"/>
            <a:ext cx="2856793" cy="4860236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/>
          <p:nvPr/>
        </p:nvSpPr>
        <p:spPr>
          <a:xfrm>
            <a:off x="852022" y="2817729"/>
            <a:ext cx="6680201" cy="4118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40000"/>
              </a:lnSpc>
              <a:buSzPct val="50000"/>
              <a:buBlip>
                <a:blip r:embed="rId3"/>
              </a:buBlip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 Written by Dr. Andrew Gilbert </a:t>
            </a:r>
          </a:p>
          <a:p>
            <a:pPr algn="l">
              <a:lnSpc>
                <a:spcPct val="140000"/>
              </a:lnSpc>
              <a:defRPr sz="30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l">
              <a:lnSpc>
                <a:spcPct val="140000"/>
              </a:lnSpc>
              <a:buSzPct val="50000"/>
              <a:buBlip>
                <a:blip r:embed="rId3"/>
              </a:buBlip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 Keep yourself up to date with IQmol website: </a:t>
            </a:r>
            <a:r>
              <a:rPr u="sng" dirty="0">
                <a:solidFill>
                  <a:schemeClr val="accent1"/>
                </a:solidFill>
                <a:hlinkClick r:id="rId4"/>
              </a:rPr>
              <a:t>http://iqmol.org</a:t>
            </a:r>
            <a:endParaRPr dirty="0">
              <a:solidFill>
                <a:schemeClr val="accent1"/>
              </a:solidFill>
            </a:endParaRPr>
          </a:p>
          <a:p>
            <a:pPr algn="l">
              <a:lnSpc>
                <a:spcPct val="140000"/>
              </a:lnSpc>
              <a:defRPr sz="3000">
                <a:latin typeface="Arial"/>
                <a:ea typeface="Arial"/>
                <a:cs typeface="Arial"/>
                <a:sym typeface="Arial"/>
              </a:defRPr>
            </a:pPr>
            <a:endParaRPr dirty="0">
              <a:solidFill>
                <a:schemeClr val="accent1"/>
              </a:solidFill>
            </a:endParaRPr>
          </a:p>
          <a:p>
            <a:pPr algn="l">
              <a:lnSpc>
                <a:spcPct val="140000"/>
              </a:lnSpc>
              <a:buSzPct val="50000"/>
              <a:buBlip>
                <a:blip r:embed="rId3"/>
              </a:buBlip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 </a:t>
            </a:r>
            <a:r>
              <a:rPr b="1" dirty="0"/>
              <a:t>IQmol Youtube channel:</a:t>
            </a:r>
            <a:r>
              <a:rPr dirty="0"/>
              <a:t>  IQmol now has its own </a:t>
            </a:r>
            <a:r>
              <a:rPr u="sng" dirty="0">
                <a:hlinkClick r:id="rId5"/>
              </a:rPr>
              <a:t>Youtube channel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dissolve/>
      </p:transition>
    </mc:Choice>
    <mc:Fallback xmlns="">
      <p:transition spd="fast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5802852" y="464399"/>
            <a:ext cx="7192050" cy="960771"/>
          </a:xfrm>
          <a:prstGeom prst="rect">
            <a:avLst/>
          </a:prstGeom>
        </p:spPr>
        <p:txBody>
          <a:bodyPr/>
          <a:lstStyle>
            <a:lvl1pPr>
              <a:defRPr sz="4600"/>
            </a:lvl1pPr>
          </a:lstStyle>
          <a:p>
            <a:r>
              <a:rPr dirty="0"/>
              <a:t>IQmol: Troubleshooting 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xfrm>
            <a:off x="12120476" y="9203972"/>
            <a:ext cx="234084" cy="34967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40" name="Shape 40"/>
          <p:cNvSpPr/>
          <p:nvPr/>
        </p:nvSpPr>
        <p:spPr>
          <a:xfrm>
            <a:off x="630434" y="1636934"/>
            <a:ext cx="11490041" cy="6878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8100" tIns="38100" rIns="38100" bIns="38100">
            <a:spAutoFit/>
          </a:bodyPr>
          <a:lstStyle/>
          <a:p>
            <a:pPr algn="just" defTabSz="457200">
              <a:buClr>
                <a:srgbClr val="000000"/>
              </a:buClr>
              <a:buFont typeface="Calibri"/>
              <a:defRPr sz="2400" b="1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Known problems and glitches: </a:t>
            </a:r>
          </a:p>
          <a:p>
            <a:pPr marL="354013" indent="-336550" algn="just" defTabSz="457200">
              <a:defRPr sz="2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54013" indent="-336550" algn="just" defTabSz="457200">
              <a:buSzPct val="100000"/>
              <a:buAutoNum type="arabicPeriod"/>
              <a:defRPr sz="2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When configuring servers, follow the instructions </a:t>
            </a:r>
            <a:r>
              <a:rPr b="1" dirty="0"/>
              <a:t>precisely</a:t>
            </a:r>
            <a:r>
              <a:rPr dirty="0"/>
              <a:t>. If you get crashes when configuring the server, delete the configuration and start over again. </a:t>
            </a:r>
          </a:p>
          <a:p>
            <a:pPr marL="354013" indent="-336550" algn="just" defTabSz="457200">
              <a:buClr>
                <a:srgbClr val="000000"/>
              </a:buClr>
              <a:buFont typeface="Calibri"/>
              <a:defRPr sz="2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54013" indent="-336550" algn="just" defTabSz="457200">
              <a:buClr>
                <a:srgbClr val="000000"/>
              </a:buClr>
              <a:buFont typeface="Calibri"/>
              <a:defRPr sz="2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2</a:t>
            </a:r>
            <a:r>
              <a:rPr dirty="0" smtClean="0"/>
              <a:t>. </a:t>
            </a:r>
            <a:r>
              <a:rPr dirty="0"/>
              <a:t>If IQmol stops working (warnings like “cannot create a directory</a:t>
            </a:r>
            <a:r>
              <a:rPr dirty="0" smtClean="0"/>
              <a:t>”)</a:t>
            </a:r>
            <a:r>
              <a:rPr lang="en-US" dirty="0" smtClean="0"/>
              <a:t> </a:t>
            </a:r>
            <a:r>
              <a:rPr lang="en-US" b="1" dirty="0" smtClean="0"/>
              <a:t>restart</a:t>
            </a:r>
            <a:r>
              <a:rPr dirty="0" smtClean="0"/>
              <a:t> </a:t>
            </a:r>
            <a:r>
              <a:rPr dirty="0"/>
              <a:t>IQmol and try again</a:t>
            </a:r>
            <a:r>
              <a:rPr dirty="0" smtClean="0"/>
              <a:t>.</a:t>
            </a:r>
            <a:r>
              <a:rPr lang="en-US" dirty="0" smtClean="0"/>
              <a:t> Sometimes </a:t>
            </a:r>
            <a:r>
              <a:rPr lang="en-US" sz="2200" dirty="0" smtClean="0">
                <a:sym typeface="Arial"/>
              </a:rPr>
              <a:t>this problem </a:t>
            </a:r>
            <a:r>
              <a:rPr lang="en-US" sz="2200" dirty="0">
                <a:sym typeface="Arial"/>
              </a:rPr>
              <a:t>arises because of a </a:t>
            </a:r>
            <a:r>
              <a:rPr lang="en-US" sz="2200" dirty="0" smtClean="0">
                <a:sym typeface="Arial"/>
              </a:rPr>
              <a:t>permission problem. In which case this is not a </a:t>
            </a:r>
            <a:r>
              <a:rPr lang="en-US" sz="2200" dirty="0" err="1" smtClean="0">
                <a:sym typeface="Arial"/>
              </a:rPr>
              <a:t>IQmol</a:t>
            </a:r>
            <a:r>
              <a:rPr lang="en-US" sz="2200" dirty="0" smtClean="0">
                <a:sym typeface="Arial"/>
              </a:rPr>
              <a:t> problem. Otherwise, a bug reporting would be much appreciated.</a:t>
            </a:r>
            <a:endParaRPr dirty="0"/>
          </a:p>
          <a:p>
            <a:pPr marL="354013" indent="-336550" algn="just" defTabSz="457200">
              <a:buClr>
                <a:srgbClr val="000000"/>
              </a:buClr>
              <a:buFont typeface="Calibri"/>
              <a:defRPr sz="2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marL="354013" indent="-336550" algn="just" defTabSz="457200">
              <a:buClr>
                <a:srgbClr val="000000"/>
              </a:buClr>
              <a:buFont typeface="Calibri"/>
              <a:defRPr sz="2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3</a:t>
            </a:r>
            <a:r>
              <a:rPr dirty="0" smtClean="0"/>
              <a:t>. </a:t>
            </a:r>
            <a:r>
              <a:rPr dirty="0"/>
              <a:t>If connection is poor, IQmol may show the running job as failed. In this </a:t>
            </a:r>
            <a:r>
              <a:rPr dirty="0" smtClean="0"/>
              <a:t>case</a:t>
            </a:r>
            <a:r>
              <a:rPr lang="en-US" dirty="0" smtClean="0"/>
              <a:t> (</a:t>
            </a:r>
            <a:r>
              <a:rPr dirty="0" smtClean="0"/>
              <a:t>or</a:t>
            </a:r>
            <a:r>
              <a:rPr lang="en-US" dirty="0" smtClean="0"/>
              <a:t> crashed</a:t>
            </a:r>
            <a:r>
              <a:rPr dirty="0" smtClean="0"/>
              <a:t> </a:t>
            </a:r>
            <a:r>
              <a:rPr dirty="0"/>
              <a:t>IQmol </a:t>
            </a:r>
            <a:r>
              <a:rPr lang="en-US" dirty="0" smtClean="0"/>
              <a:t>job</a:t>
            </a:r>
            <a:r>
              <a:rPr dirty="0" smtClean="0"/>
              <a:t>, </a:t>
            </a:r>
            <a:r>
              <a:rPr dirty="0"/>
              <a:t>or </a:t>
            </a:r>
            <a:r>
              <a:rPr lang="en-US" dirty="0" smtClean="0"/>
              <a:t>prolonged</a:t>
            </a:r>
            <a:r>
              <a:rPr dirty="0" smtClean="0"/>
              <a:t> job</a:t>
            </a:r>
            <a:r>
              <a:rPr lang="en-US" dirty="0" smtClean="0"/>
              <a:t>)</a:t>
            </a:r>
            <a:r>
              <a:rPr dirty="0" smtClean="0"/>
              <a:t> </a:t>
            </a:r>
            <a:r>
              <a:rPr dirty="0"/>
              <a:t>you can copy the output and checkpoint files manually (by sftp) to your laptop and then open them by IQmol (may need to rename checkpoint files</a:t>
            </a:r>
            <a:r>
              <a:rPr dirty="0" smtClean="0"/>
              <a:t>).</a:t>
            </a:r>
            <a:r>
              <a:rPr lang="en-US" dirty="0" smtClean="0"/>
              <a:t> </a:t>
            </a:r>
            <a:r>
              <a:rPr lang="en-US" sz="2200" dirty="0">
                <a:sym typeface="Arial"/>
              </a:rPr>
              <a:t>This </a:t>
            </a:r>
            <a:r>
              <a:rPr lang="en-US" sz="2200" dirty="0" smtClean="0">
                <a:sym typeface="Arial"/>
              </a:rPr>
              <a:t>can also </a:t>
            </a:r>
            <a:r>
              <a:rPr lang="en-US" sz="2200" dirty="0">
                <a:sym typeface="Arial"/>
              </a:rPr>
              <a:t>be accomplished by double clicking the job in the Job Monitor </a:t>
            </a:r>
            <a:r>
              <a:rPr lang="en-US" sz="2200" dirty="0" smtClean="0">
                <a:sym typeface="Arial"/>
              </a:rPr>
              <a:t>window.</a:t>
            </a:r>
          </a:p>
          <a:p>
            <a:pPr marL="354013" indent="-336550" algn="just" defTabSz="457200">
              <a:buClr>
                <a:srgbClr val="000000"/>
              </a:buClr>
              <a:buFont typeface="Calibri"/>
              <a:defRPr sz="2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lang="en-US" sz="2200" dirty="0">
              <a:sym typeface="Arial"/>
            </a:endParaRPr>
          </a:p>
          <a:p>
            <a:pPr marL="354013" indent="-336550" algn="just" defTabSz="457200">
              <a:buClr>
                <a:srgbClr val="000000"/>
              </a:buClr>
              <a:buFont typeface="Calibri"/>
              <a:defRPr sz="2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200" dirty="0" smtClean="0">
                <a:sym typeface="Arial"/>
              </a:rPr>
              <a:t>4. If jobs fails at Q-Chem with error in the output file </a:t>
            </a:r>
            <a:r>
              <a:rPr lang="en-US" sz="2200" dirty="0" err="1" smtClean="0">
                <a:sym typeface="Arial"/>
              </a:rPr>
              <a:t>IQmol</a:t>
            </a:r>
            <a:r>
              <a:rPr lang="en-US" sz="2200" dirty="0" smtClean="0">
                <a:sym typeface="Arial"/>
              </a:rPr>
              <a:t> can still download it from the remote Q-Chem server but will not show in the </a:t>
            </a:r>
            <a:r>
              <a:rPr lang="en-US" sz="2200" b="1" dirty="0" smtClean="0">
                <a:sym typeface="Arial"/>
              </a:rPr>
              <a:t>Model View </a:t>
            </a:r>
            <a:r>
              <a:rPr lang="en-US" sz="2200" dirty="0" smtClean="0">
                <a:sym typeface="Arial"/>
              </a:rPr>
              <a:t>panel. In this case the output or </a:t>
            </a:r>
            <a:r>
              <a:rPr lang="en-US" sz="2200" dirty="0">
                <a:sym typeface="Arial"/>
              </a:rPr>
              <a:t>summary of the </a:t>
            </a:r>
            <a:r>
              <a:rPr lang="en-US" sz="2200" dirty="0" smtClean="0">
                <a:sym typeface="Arial"/>
              </a:rPr>
              <a:t>error can be viewed </a:t>
            </a:r>
            <a:r>
              <a:rPr lang="en-US" sz="2200" dirty="0">
                <a:sym typeface="Arial"/>
              </a:rPr>
              <a:t>by selecting the job in the </a:t>
            </a:r>
            <a:r>
              <a:rPr lang="en-US" sz="2200" b="1" dirty="0">
                <a:sym typeface="Arial"/>
              </a:rPr>
              <a:t>Job </a:t>
            </a:r>
            <a:r>
              <a:rPr lang="en-US" sz="2200" b="1" dirty="0" smtClean="0">
                <a:sym typeface="Arial"/>
              </a:rPr>
              <a:t>Monitor</a:t>
            </a:r>
            <a:r>
              <a:rPr lang="en-US" sz="2200" dirty="0">
                <a:sym typeface="Arial"/>
              </a:rPr>
              <a:t> </a:t>
            </a:r>
            <a:r>
              <a:rPr lang="en-US" sz="2200" dirty="0" smtClean="0">
                <a:sym typeface="Arial"/>
              </a:rPr>
              <a:t>followed by mouse right-click for a menu and clicking </a:t>
            </a:r>
            <a:r>
              <a:rPr lang="en-US" sz="2200" b="1" dirty="0" smtClean="0">
                <a:sym typeface="Arial"/>
              </a:rPr>
              <a:t>View Output File</a:t>
            </a:r>
            <a:r>
              <a:rPr lang="en-US" sz="2200" dirty="0" smtClean="0">
                <a:sym typeface="Arial"/>
              </a:rPr>
              <a:t>. </a:t>
            </a:r>
            <a:r>
              <a:rPr lang="en-US" sz="2200" dirty="0" err="1">
                <a:sym typeface="Arial"/>
              </a:rPr>
              <a:t>IQmol</a:t>
            </a:r>
            <a:r>
              <a:rPr lang="en-US" sz="2200" dirty="0">
                <a:sym typeface="Arial"/>
              </a:rPr>
              <a:t> will display the output file in a File View </a:t>
            </a:r>
            <a:r>
              <a:rPr lang="en-US" sz="2200" dirty="0" smtClean="0">
                <a:sym typeface="Arial"/>
              </a:rPr>
              <a:t>window.</a:t>
            </a:r>
            <a:endParaRPr dirty="0"/>
          </a:p>
          <a:p>
            <a:pPr marL="409575" indent="-392113" algn="just" defTabSz="457200">
              <a:buClr>
                <a:srgbClr val="000000"/>
              </a:buClr>
              <a:buFont typeface="Calibri"/>
              <a:defRPr sz="2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077143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5802852" y="464399"/>
            <a:ext cx="7192050" cy="960771"/>
          </a:xfrm>
          <a:prstGeom prst="rect">
            <a:avLst/>
          </a:prstGeom>
        </p:spPr>
        <p:txBody>
          <a:bodyPr/>
          <a:lstStyle>
            <a:lvl1pPr>
              <a:defRPr sz="4600"/>
            </a:lvl1pPr>
          </a:lstStyle>
          <a:p>
            <a:r>
              <a:rPr dirty="0"/>
              <a:t>IQmol: Troubleshooting 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xfrm>
            <a:off x="12120476" y="9203972"/>
            <a:ext cx="234084" cy="34967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767" y="2190750"/>
            <a:ext cx="10674709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81309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droppedIm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699" y="3425730"/>
            <a:ext cx="7932801" cy="5489669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xfrm>
            <a:off x="12120476" y="9203972"/>
            <a:ext cx="234084" cy="34967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5816221" y="576246"/>
            <a:ext cx="7192050" cy="873428"/>
          </a:xfrm>
          <a:prstGeom prst="rect">
            <a:avLst/>
          </a:prstGeom>
        </p:spPr>
        <p:txBody>
          <a:bodyPr/>
          <a:lstStyle>
            <a:lvl1pPr>
              <a:defRPr sz="4600"/>
            </a:lvl1pPr>
          </a:lstStyle>
          <a:p>
            <a:r>
              <a:rPr dirty="0"/>
              <a:t>IQmol: Troubleshooting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78353" y="1811137"/>
            <a:ext cx="8975297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U</a:t>
            </a:r>
            <a:r>
              <a:rPr kumimoji="0" lang="en-US" sz="20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Gill Sans"/>
              </a:rPr>
              <a:t>navailable (or invalid) methods or keywords in the input file – e.g. if an invalid exchange functional </a:t>
            </a:r>
            <a:r>
              <a:rPr lang="en-US" sz="2000" dirty="0" smtClean="0"/>
              <a:t>is given as method keyword the following error message will be generated.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3408071"/>
            <a:ext cx="4476750" cy="5507329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2888674" y="2437004"/>
            <a:ext cx="1378526" cy="2916046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" name="Straight Arrow Connector 6"/>
          <p:cNvCxnSpPr/>
          <p:nvPr/>
        </p:nvCxnSpPr>
        <p:spPr>
          <a:xfrm>
            <a:off x="4267200" y="2438400"/>
            <a:ext cx="6999411" cy="3562350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Recent issues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12120476" y="9203972"/>
            <a:ext cx="234084" cy="34967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48" name="Shape 48"/>
          <p:cNvSpPr/>
          <p:nvPr/>
        </p:nvSpPr>
        <p:spPr>
          <a:xfrm>
            <a:off x="876300" y="2551807"/>
            <a:ext cx="11706861" cy="22570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09575" indent="-409575" algn="l"/>
            <a:r>
              <a:rPr sz="2800" dirty="0"/>
              <a:t>1. With recent ssh, IQmol server setup needs to be modified such that ~/user is not used when specifying working directory on the server. Spell it explicitly</a:t>
            </a:r>
            <a:r>
              <a:rPr sz="2800" dirty="0" smtClean="0"/>
              <a:t>.</a:t>
            </a:r>
            <a:endParaRPr lang="en-US" sz="2800" dirty="0" smtClean="0"/>
          </a:p>
          <a:p>
            <a:pPr marL="409575" indent="-409575" algn="l"/>
            <a:endParaRPr sz="2800" dirty="0"/>
          </a:p>
          <a:p>
            <a:pPr marL="409575" indent="-409575" algn="l"/>
            <a:r>
              <a:rPr sz="2800" dirty="0"/>
              <a:t>2. Sometimes it helps to close and open IQmol again. Somehow it gets confused by previous failed settings.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398</Words>
  <Application>Microsoft Macintosh PowerPoint</Application>
  <PresentationFormat>Custom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White</vt:lpstr>
      <vt:lpstr>PowerPoint Presentation</vt:lpstr>
      <vt:lpstr>Resources</vt:lpstr>
      <vt:lpstr>IQmol: Troubleshooting </vt:lpstr>
      <vt:lpstr>IQmol: Troubleshooting </vt:lpstr>
      <vt:lpstr>IQmol: Troubleshooting </vt:lpstr>
      <vt:lpstr>Recent issues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MarySue Flick</cp:lastModifiedBy>
  <cp:revision>18</cp:revision>
  <dcterms:modified xsi:type="dcterms:W3CDTF">2017-08-24T12:59:13Z</dcterms:modified>
  <cp:category/>
</cp:coreProperties>
</file>